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sldIdLst>
    <p:sldId id="279" r:id="rId6"/>
    <p:sldId id="266" r:id="rId7"/>
    <p:sldId id="281" r:id="rId8"/>
    <p:sldId id="353" r:id="rId9"/>
    <p:sldId id="354" r:id="rId10"/>
    <p:sldId id="356" r:id="rId11"/>
    <p:sldId id="357" r:id="rId12"/>
    <p:sldId id="358" r:id="rId13"/>
    <p:sldId id="359" r:id="rId14"/>
    <p:sldId id="360" r:id="rId15"/>
    <p:sldId id="361" r:id="rId16"/>
    <p:sldId id="352" r:id="rId17"/>
    <p:sldId id="290" r:id="rId18"/>
    <p:sldId id="362" r:id="rId19"/>
    <p:sldId id="294" r:id="rId20"/>
    <p:sldId id="295" r:id="rId21"/>
    <p:sldId id="296" r:id="rId22"/>
    <p:sldId id="363" r:id="rId23"/>
    <p:sldId id="364" r:id="rId24"/>
    <p:sldId id="365" r:id="rId25"/>
    <p:sldId id="420" r:id="rId26"/>
    <p:sldId id="366" r:id="rId27"/>
    <p:sldId id="367" r:id="rId28"/>
    <p:sldId id="419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нышова Виктория Викторовна" initials="ЧВВ" lastIdx="1" clrIdx="0">
    <p:extLst>
      <p:ext uri="{19B8F6BF-5375-455C-9EA6-DF929625EA0E}">
        <p15:presenceInfo xmlns:p15="http://schemas.microsoft.com/office/powerpoint/2012/main" userId="S-1-5-21-2754494690-1183963399-2976742660-65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FFFFFF"/>
    <a:srgbClr val="E1002B"/>
    <a:srgbClr val="0062BA"/>
    <a:srgbClr val="DA0000"/>
    <a:srgbClr val="FFC32E"/>
    <a:srgbClr val="FFD365"/>
    <a:srgbClr val="E1D473"/>
    <a:srgbClr val="A21630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 varScale="1">
        <p:scale>
          <a:sx n="114" d="100"/>
          <a:sy n="114" d="100"/>
        </p:scale>
        <p:origin x="438" y="96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23.08.2021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CD20-6FFA-48B3-B84A-58FFE89FFA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3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3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0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02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7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61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4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9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4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5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0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6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2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2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39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799" dirty="0" smtClean="0"/>
            </a:lvl2pPr>
            <a:lvl3pPr>
              <a:defRPr lang="ru-RU" sz="1799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8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799" smtClean="0"/>
            </a:lvl2pPr>
            <a:lvl3pPr>
              <a:defRPr lang="ru-RU" sz="1799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696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1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2616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34" y="3506598"/>
            <a:ext cx="8374756" cy="127419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spc="-50" dirty="0"/>
              <a:t>О ПОРЯДКЕ ОЦЕНКИ И ПУБЛИКАЦИИ ДАННЫХ  ОБ  ИНВЕСТИЦИЯХ В ОСНОВНОЙ КАПИТАЛ </a:t>
            </a:r>
          </a:p>
        </p:txBody>
      </p:sp>
    </p:spTree>
    <p:extLst>
      <p:ext uri="{BB962C8B-B14F-4D97-AF65-F5344CB8AC3E}">
        <p14:creationId xmlns:p14="http://schemas.microsoft.com/office/powerpoint/2010/main" val="419568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1AC43FB-D65E-4961-95FB-52D5B2A931A9}"/>
              </a:ext>
            </a:extLst>
          </p:cNvPr>
          <p:cNvSpPr txBox="1">
            <a:spLocks/>
          </p:cNvSpPr>
          <p:nvPr/>
        </p:nvSpPr>
        <p:spPr>
          <a:xfrm>
            <a:off x="242384" y="15686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90E8FC1-9AC0-4E1F-87ED-B356C8075263}"/>
              </a:ext>
            </a:extLst>
          </p:cNvPr>
          <p:cNvSpPr txBox="1">
            <a:spLocks/>
          </p:cNvSpPr>
          <p:nvPr/>
        </p:nvSpPr>
        <p:spPr>
          <a:xfrm>
            <a:off x="242384" y="2027732"/>
            <a:ext cx="5205916" cy="15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Информационное, компьютерное </a:t>
            </a:r>
            <a:br>
              <a:rPr lang="ru-RU" dirty="0"/>
            </a:br>
            <a:r>
              <a:rPr lang="ru-RU" dirty="0"/>
              <a:t>и телекоммуникационное оборудование(ИКТ);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Прочие машины и оборудование, включая хозяйственный инвентарь, и другие объекты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44C5255-4A5B-4F9E-93F7-B0D399E55C74}"/>
              </a:ext>
            </a:extLst>
          </p:cNvPr>
          <p:cNvSpPr txBox="1">
            <a:spLocks/>
          </p:cNvSpPr>
          <p:nvPr/>
        </p:nvSpPr>
        <p:spPr>
          <a:xfrm>
            <a:off x="5802226" y="1726930"/>
            <a:ext cx="6152175" cy="841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</a:pPr>
            <a: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затраты на приобретение</a:t>
            </a:r>
            <a:b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 и оборудования</a:t>
            </a:r>
            <a:b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11430"/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включаются:</a:t>
            </a:r>
            <a:endParaRPr lang="ru-RU" sz="2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2727F0-954C-467E-8AB3-33F81BF696B3}"/>
              </a:ext>
            </a:extLst>
          </p:cNvPr>
          <p:cNvSpPr txBox="1"/>
          <p:nvPr/>
        </p:nvSpPr>
        <p:spPr>
          <a:xfrm>
            <a:off x="6096000" y="2868733"/>
            <a:ext cx="6096000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оборудование, приобретаемые с целью перепродажи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0D82D-797A-4E89-AB27-C4B8F92966B7}"/>
              </a:ext>
            </a:extLst>
          </p:cNvPr>
          <p:cNvSpPr txBox="1"/>
          <p:nvPr/>
        </p:nvSpPr>
        <p:spPr>
          <a:xfrm>
            <a:off x="6096000" y="3505929"/>
            <a:ext cx="6096000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санитарно-техническое и другое оборудование, относимое </a:t>
            </a:r>
            <a:br>
              <a:rPr lang="ru-RU" dirty="0"/>
            </a:br>
            <a:r>
              <a:rPr lang="ru-RU" dirty="0"/>
              <a:t>к стоимости зданий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792DB8-C14F-4961-8107-A8019974722B}"/>
              </a:ext>
            </a:extLst>
          </p:cNvPr>
          <p:cNvSpPr txBox="1"/>
          <p:nvPr/>
        </p:nvSpPr>
        <p:spPr>
          <a:xfrm>
            <a:off x="6096000" y="4121987"/>
            <a:ext cx="6096000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стоимость машин и оборудования, полученных на условиях финансового лизинга и учтенных лизингополучателем </a:t>
            </a:r>
            <a:br>
              <a:rPr lang="ru-RU" dirty="0"/>
            </a:br>
            <a:r>
              <a:rPr lang="ru-RU" dirty="0"/>
              <a:t>на забалансовом счете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B55BB-6FD7-4067-87E2-1BBFF1EB2208}"/>
              </a:ext>
            </a:extLst>
          </p:cNvPr>
          <p:cNvSpPr txBox="1"/>
          <p:nvPr/>
        </p:nvSpPr>
        <p:spPr>
          <a:xfrm>
            <a:off x="6096000" y="4881877"/>
            <a:ext cx="6096000" cy="13567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пусковые расходы: проверка готовности новых производств, цехов и агрегатов к вводу их в эксплуатацию путем комплексного опробования (под нагрузкой) всех машин </a:t>
            </a:r>
            <a:br>
              <a:rPr lang="ru-RU" dirty="0"/>
            </a:br>
            <a:r>
              <a:rPr lang="ru-RU" dirty="0"/>
              <a:t>и механизмов (пробная эксплуатация) с пробным выпуском предусмотренной проектом продукции, наладка оборудования, которые включаются в себестоимость продукции (работ, услуг)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D85D4E-801F-412C-BD24-BD566F233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8" y="2925959"/>
            <a:ext cx="344325" cy="3446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7A2C965-E1F7-4A31-95AD-889E474AA3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8" y="3556614"/>
            <a:ext cx="344325" cy="34464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21ED0D4-8A07-4872-803F-AB300098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7" y="4268981"/>
            <a:ext cx="344325" cy="3446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9F2FDC6-EB20-49F6-B739-F66AF8EE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7" y="5309739"/>
            <a:ext cx="344325" cy="3446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65F606-3CCF-46A0-9224-1BBD4698DC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50" y="3712737"/>
            <a:ext cx="1252500" cy="12509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D93638-FDF4-46BA-9AC3-E756D71740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1593" y="4570500"/>
            <a:ext cx="912704" cy="9115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840BF78-2ABF-4441-8A74-0A775AF759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6138" y="3871075"/>
            <a:ext cx="912705" cy="91156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3D26BD7-B2E5-4191-BD21-B64CA566EA8C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5A906BEE-F9C7-4D12-8B03-832BD8361F6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083D15B7-34AC-4E65-AAF3-61E967CCDD5F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795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1AC43FB-D65E-4961-95FB-52D5B2A931A9}"/>
              </a:ext>
            </a:extLst>
          </p:cNvPr>
          <p:cNvSpPr txBox="1">
            <a:spLocks/>
          </p:cNvSpPr>
          <p:nvPr/>
        </p:nvSpPr>
        <p:spPr>
          <a:xfrm>
            <a:off x="383240" y="1064431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840BF78-2ABF-4441-8A74-0A775AF759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846" y="2410366"/>
            <a:ext cx="912705" cy="911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32F8C0-B9E9-48F6-BF13-84418E35C2F8}"/>
              </a:ext>
            </a:extLst>
          </p:cNvPr>
          <p:cNvSpPr txBox="1"/>
          <p:nvPr/>
        </p:nvSpPr>
        <p:spPr>
          <a:xfrm>
            <a:off x="1574358" y="2415123"/>
            <a:ext cx="39479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dirty="0"/>
              <a:t>затраты на приобретение информационного оборудования, комплектных машин </a:t>
            </a:r>
            <a:br>
              <a:rPr lang="en-US" dirty="0"/>
            </a:br>
            <a:r>
              <a:rPr lang="ru-RU" dirty="0"/>
              <a:t>и оборудования, предназначенных для преобразования и хранения информации, </a:t>
            </a:r>
            <a:br>
              <a:rPr lang="en-US" dirty="0"/>
            </a:br>
            <a:r>
              <a:rPr lang="ru-RU" dirty="0"/>
              <a:t>в состав которых могут входить устройства электронного управления, электронные </a:t>
            </a:r>
            <a:br>
              <a:rPr lang="en-US" dirty="0"/>
            </a:br>
            <a:r>
              <a:rPr lang="ru-RU" dirty="0"/>
              <a:t>и прочие компоненты, являющиеся частями этих машин</a:t>
            </a:r>
            <a:r>
              <a:rPr lang="en-US" dirty="0"/>
              <a:t> </a:t>
            </a:r>
            <a:r>
              <a:rPr lang="ru-RU" dirty="0"/>
              <a:t>и оборудования, различного типа вычислительные машины, включая вычислительные сети, самостоятельные устройства ввода-вывода данных, </a:t>
            </a:r>
            <a:br>
              <a:rPr lang="en-US" dirty="0"/>
            </a:br>
            <a:r>
              <a:rPr lang="ru-RU" dirty="0"/>
              <a:t>а также оборудование систем связи - передающая и приемная аппаратура для радиосвязи, радиовещания и телевидения, </a:t>
            </a:r>
            <a:br>
              <a:rPr lang="ru-RU" dirty="0"/>
            </a:br>
            <a:r>
              <a:rPr lang="ru-RU" dirty="0"/>
              <a:t>аппаратура электросвязи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10D6B6-C55D-4EBC-A6E0-8EDC69CB85BD}"/>
              </a:ext>
            </a:extLst>
          </p:cNvPr>
          <p:cNvSpPr txBox="1"/>
          <p:nvPr/>
        </p:nvSpPr>
        <p:spPr>
          <a:xfrm>
            <a:off x="633228" y="1540389"/>
            <a:ext cx="450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/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Информационное, компьютерное </a:t>
            </a:r>
            <a:br>
              <a:rPr lang="en-US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телекоммуникационное (ИКТ):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77F72D-CE12-4E27-BFFD-517C2E818244}"/>
              </a:ext>
            </a:extLst>
          </p:cNvPr>
          <p:cNvSpPr txBox="1"/>
          <p:nvPr/>
        </p:nvSpPr>
        <p:spPr>
          <a:xfrm>
            <a:off x="6858047" y="1989883"/>
            <a:ext cx="50195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endParaRPr lang="ru-RU" dirty="0"/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приобретение  машин и оборудования (входящих и не входящих в сметы строек);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монтаж энергетического, подъемно-транспортного, насосно-компрессорного и другого оборудования на месте его постоянной эксплуатации, проверку и испытание качества монтажа (индивидуальное опробование отдельных видов машин и механизмов и комплексное опробование вхолостую всех видов оборудования);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стоимость машин и оборудования, учитываемых </a:t>
            </a:r>
            <a:br>
              <a:rPr lang="en-US" dirty="0"/>
            </a:br>
            <a:r>
              <a:rPr lang="ru-RU" dirty="0"/>
              <a:t>на счете 07 «Оборудование к установке»;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промежуточные расчеты с изготовителями по степени готовности узлов (суммы принятые к оплате заказчиком);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приобретение производственного </a:t>
            </a:r>
            <a:br>
              <a:rPr lang="en-US" dirty="0"/>
            </a:br>
            <a:r>
              <a:rPr lang="ru-RU" dirty="0"/>
              <a:t>и хозяйственного инвентаря (включая мебель)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8C2932-5B4D-4697-A478-96F808E31E20}"/>
              </a:ext>
            </a:extLst>
          </p:cNvPr>
          <p:cNvSpPr txBox="1"/>
          <p:nvPr/>
        </p:nvSpPr>
        <p:spPr>
          <a:xfrm>
            <a:off x="6328435" y="1599323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Прочие машины и оборудование: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892FD3B-E5CD-4902-A504-1BFD091F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3947" y="4698240"/>
            <a:ext cx="1252500" cy="12509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B9E3C07-B157-4FF3-95C8-0AECF4FFC9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1938" y="644101"/>
            <a:ext cx="783006" cy="78202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B0560C4-D53B-44CF-AD49-B1A363AC92B6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82ECC928-2A1A-43A6-8065-CD816D8CE60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434CE522-8180-4F35-A99D-E72E0CE54EC2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740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07748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-1689166" y="3535321"/>
            <a:ext cx="4611601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</a:p>
          <a:p>
            <a:pPr lvl="0"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интеллектуальной собственности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19476" y="2277942"/>
            <a:ext cx="5615162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исследования и разработки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056753" y="2808025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56752" y="3693568"/>
            <a:ext cx="557916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92747" y="4388998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219476" y="2936024"/>
            <a:ext cx="9466209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разведку недр </a:t>
            </a:r>
          </a:p>
          <a:p>
            <a:pPr lvl="0">
              <a:lnSpc>
                <a:spcPct val="90000"/>
              </a:lnSpc>
            </a:pPr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оценку запасов полезных ископаемых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19476" y="3829945"/>
            <a:ext cx="5615162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обеспечение, базы данных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219476" y="4500045"/>
            <a:ext cx="6116452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Оригиналы произведений развлекательного жанра, литературы и искусства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092747" y="5315834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964208" y="1481007"/>
            <a:ext cx="48791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продукты, являющиеся результатом мыслительной, интеллектуальной, духовной деятельности, исследований, разработок, инноваций, деятельности по разведке недр и оценки запасов полезных ископаемых, позволяющие достичь знаний, которые разработчики могут продать или использовать для собственной выгоды </a:t>
            </a:r>
            <a:b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производстве, поскольку использование этих знаний ограничено посредством юридической, правовой защиты (патентное, авторское право, смежные права) или другой защиты (организационная и техническая защита: например применение режима коммерческой тайны </a:t>
            </a:r>
            <a:b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результатам, полученным в ходе научно-исследовательских, опытно-конструкторских </a:t>
            </a:r>
            <a:b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технологических работ, с целью предотвращения их использования другими лицами без разрешения организации).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DDE78EF2-8263-4C33-9A18-F0B868DECA7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67EE657-7217-4E00-AEC0-319714CF1D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F4C021D3-1DC9-4155-964D-DDAEA143D023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46531620-0AFB-4B70-BE2D-24E275570156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6804C75-5939-4E61-A607-4065ACA04AB3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8" name="object 9">
              <a:extLst>
                <a:ext uri="{FF2B5EF4-FFF2-40B4-BE49-F238E27FC236}">
                  <a16:creationId xmlns:a16="http://schemas.microsoft.com/office/drawing/2014/main" id="{426CECFF-710A-4B28-AD21-82D6E22EEF6E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3110ED02-0107-4084-9933-3F277536D3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745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07748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3673656" y="3602152"/>
            <a:ext cx="4611601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</a:p>
          <a:p>
            <a:pPr lvl="0"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интеллектуальной собственности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38800" y="1786145"/>
            <a:ext cx="56857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Изобретения, полезные модели, промышленные образцы, селекционные достижения, топологии интегральных микросхем, секреты производства (ноу-хау), произведения архитектуры, градостроительства и садово-паркового искусства, в том числе в виде проектов, чертежей, изображений и макетов и тому подобное.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431446" y="3444708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81364" y="5478041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36860" y="1610971"/>
            <a:ext cx="531951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научно-исследовательские, опытно-конструкторские и технологические работы,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выполненные организациями (за исключением кредитных) собственными силами или являющимися по договору заказчиками указанных работ, результаты которых учитываются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бухгалтерском учете в качестве нематериальных активов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соответствии с Положением по бухгалтерскому учету «Учет нематериальных активов» 14/2007, утвержденным приказом Минфина России от 27.12.2007 № 153н (зарегистрирован Минюстом России 23.01.2008 № 10975)). По этой строке также учитываются научно-исследовательские, опытно-конструкторские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технологические работы, по которым получены результаты, подлежащие правовой охране, но не оформленные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установленном порядке, или по которым получены результаты, не подлежащие правовой охране в соответствии с нормами действующего законодательства. Признание расходов по научно-исследовательским, опытно-конструкторским и технологическим работам в качестве вложений во внеоборотные активы устанавливается Положением по бухгалтерскому учету «Учет расходов на научно-исследовательские, опытно-конструкторские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технологические работы» 17/02, утвержденным приказом Минфина России от 19.11.2002 № 115н (зарегистрирован Минюстом России 11.12.2002 № 4022).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2538" y="3570264"/>
            <a:ext cx="5721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патентных прав, то есть результаты интеллектуальной деятельности в научно-технической сфере, отвечающие установленным требованиям к изобретениям и полезным моделям, и результаты интеллектуальной деятельности </a:t>
            </a:r>
            <a:br>
              <a:rPr lang="ru-RU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художественного конструирования, отвечающие установленным требованиям </a:t>
            </a:r>
            <a:br>
              <a:rPr lang="ru-RU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промышленным образцам.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2794" y="1249063"/>
            <a:ext cx="5926363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99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научных исследований и разработок </a:t>
            </a:r>
            <a:endParaRPr lang="ru-RU" sz="1999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527" y="1241735"/>
            <a:ext cx="4553908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99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исследования и разработки </a:t>
            </a:r>
          </a:p>
        </p:txBody>
      </p:sp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id="{35053A56-FBE6-4763-85B0-5DA0398C2E3B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71CC112-C1BB-44C8-B94D-C330DFC8F338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86A120FC-6201-4E26-A884-EBE33FF029E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4229288F-B55A-48E4-B9C6-E78569758A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BB015FD-111B-4AB7-80D5-D70CEF69C837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629FB9EA-F084-45B6-86B5-FF64EEA282B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724EE81A-C62B-4AD6-B5C3-29A5176B56EB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802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07748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id="{24D30E01-F64E-4C11-BD5C-4E915D138D03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6FC0F0A-3970-4036-982B-8A4942351703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375CE871-312E-4CC2-AB7D-DDD154A0816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89961FC4-2312-4CFC-9AFD-8D53A0472AF4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990E529-36F1-48A7-9DA1-50DFFA679602}"/>
              </a:ext>
            </a:extLst>
          </p:cNvPr>
          <p:cNvSpPr txBox="1"/>
          <p:nvPr/>
        </p:nvSpPr>
        <p:spPr>
          <a:xfrm>
            <a:off x="546327" y="2791365"/>
            <a:ext cx="3181172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Затраты на разведочное бурение для отбора проб грунта при производстве строительных работ, разведочное бурение при проведении геофизических, геологических и аналогичных исследований, бурение геологоразведочных скважин на нефть, газ и твердые полезные ископаемые (включая рассыпные месторождения), в том числе в шельфовой зоне морей и океанов; расходы на право выполнения работ по поиску, оценке месторождений полезных ископаемых </a:t>
            </a:r>
            <a:b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</a:br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и (или) разведке полезных ископаемых; расходы </a:t>
            </a:r>
            <a:b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</a:br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на получение информации о результатах топографических, геологических</a:t>
            </a:r>
            <a: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и геофизических исследований, результатах разведочного бурения, результатах отбора образцов, иной геологической информации о недрах; расходы на оценку коммерческой целесообразности проектов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61B567-2AD0-4A35-B018-FA115E872388}"/>
              </a:ext>
            </a:extLst>
          </p:cNvPr>
          <p:cNvSpPr/>
          <p:nvPr/>
        </p:nvSpPr>
        <p:spPr>
          <a:xfrm>
            <a:off x="370538" y="1714073"/>
            <a:ext cx="3549841" cy="45055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A0485B-A11A-4075-BC4A-F7969DF6B3D9}"/>
              </a:ext>
            </a:extLst>
          </p:cNvPr>
          <p:cNvSpPr txBox="1"/>
          <p:nvPr/>
        </p:nvSpPr>
        <p:spPr>
          <a:xfrm>
            <a:off x="4271957" y="2678664"/>
            <a:ext cx="3181172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050" spc="-4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buClr>
                <a:srgbClr val="E1002B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создание и приобретение компьютерного программного обеспечения как для компьютерных систем (включая программные продукты, на которые организации не имеют исключительных прав, </a:t>
            </a:r>
            <a:br>
              <a:rPr lang="ru-RU" dirty="0"/>
            </a:br>
            <a:r>
              <a:rPr lang="ru-RU" dirty="0"/>
              <a:t>а также плату за установку программных средств), так и для прикладного программного обеспечения, и баз данных, </a:t>
            </a:r>
            <a:br>
              <a:rPr lang="en-US" dirty="0"/>
            </a:br>
            <a:r>
              <a:rPr lang="ru-RU" dirty="0"/>
              <a:t>к которым относится организованная </a:t>
            </a:r>
            <a:br>
              <a:rPr lang="en-US" dirty="0"/>
            </a:br>
            <a:r>
              <a:rPr lang="ru-RU" dirty="0"/>
              <a:t>в соответствии с определенными правилами совокупность файлов данных, поддерживаемая </a:t>
            </a:r>
            <a:br>
              <a:rPr lang="en-US" dirty="0"/>
            </a:br>
            <a:r>
              <a:rPr lang="ru-RU" dirty="0"/>
              <a:t>в памяти компьютера, характеризующая актуальное состояние некоторой предметной области и используемая для удовлетворения информационных потребностей пользователей;</a:t>
            </a:r>
          </a:p>
          <a:p>
            <a:pPr marL="171450" indent="-171450">
              <a:buClr>
                <a:srgbClr val="E1002B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создание организацией сайта </a:t>
            </a:r>
            <a:br>
              <a:rPr lang="en-US" dirty="0"/>
            </a:br>
            <a:r>
              <a:rPr lang="ru-RU" dirty="0"/>
              <a:t>в информационно­-телекоммуникационной сети «Интернет» (совокупность электронных документов (файлов) организации </a:t>
            </a:r>
            <a:br>
              <a:rPr lang="en-US" dirty="0"/>
            </a:br>
            <a:r>
              <a:rPr lang="ru-RU" dirty="0"/>
              <a:t>в компьютерной сети, объединенных под одним адресом (доменным именем или IP-адресом))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62418A1-49F1-42E5-AB6D-3A211A61F1EA}"/>
              </a:ext>
            </a:extLst>
          </p:cNvPr>
          <p:cNvSpPr/>
          <p:nvPr/>
        </p:nvSpPr>
        <p:spPr>
          <a:xfrm>
            <a:off x="4096168" y="1714073"/>
            <a:ext cx="3549841" cy="45055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4202B1-1B98-4303-B05E-F496F21E277A}"/>
              </a:ext>
            </a:extLst>
          </p:cNvPr>
          <p:cNvSpPr txBox="1"/>
          <p:nvPr/>
        </p:nvSpPr>
        <p:spPr>
          <a:xfrm>
            <a:off x="8006132" y="2995775"/>
            <a:ext cx="3181172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050" spc="-4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создание и приобретение оригиналов фильмов, звукозаписей, рукописей, магнитных лент, моделей, на которых записаны </a:t>
            </a:r>
            <a:br>
              <a:rPr lang="en-US" dirty="0"/>
            </a:br>
            <a:r>
              <a:rPr lang="ru-RU" dirty="0"/>
              <a:t>или воссозданы (запечатлены) театральные</a:t>
            </a:r>
            <a:br>
              <a:rPr lang="ru-RU" dirty="0"/>
            </a:br>
            <a:r>
              <a:rPr lang="ru-RU" dirty="0"/>
              <a:t>и прочие драматические постановки, радио- </a:t>
            </a:r>
            <a:br>
              <a:rPr lang="en-US" dirty="0"/>
            </a:br>
            <a:r>
              <a:rPr lang="ru-RU" dirty="0"/>
              <a:t>и телепрограммы, музыкальные постановки (концерты), спортивные события, литературные </a:t>
            </a:r>
            <a:br>
              <a:rPr lang="en-US" dirty="0"/>
            </a:br>
            <a:r>
              <a:rPr lang="ru-RU" dirty="0"/>
              <a:t>и художественные произведения, произведения живописи, скульптуры, графики, дизайна, графические рассказы, комиксы и другие произведения изобразительного искусства, произведения декоративно-прикладного </a:t>
            </a:r>
            <a:br>
              <a:rPr lang="en-US" dirty="0"/>
            </a:br>
            <a:r>
              <a:rPr lang="ru-RU" dirty="0"/>
              <a:t>и сценографического искусства, фотографические произведения и произведения, полученные способами, аналогичными фотографии, фонограммы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D73042-537B-4DF6-A765-FA7768D44887}"/>
              </a:ext>
            </a:extLst>
          </p:cNvPr>
          <p:cNvSpPr/>
          <p:nvPr/>
        </p:nvSpPr>
        <p:spPr>
          <a:xfrm>
            <a:off x="7821798" y="1714073"/>
            <a:ext cx="3549841" cy="45055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D0B4D0-3938-4874-B483-64941D85A6CA}"/>
              </a:ext>
            </a:extLst>
          </p:cNvPr>
          <p:cNvSpPr txBox="1"/>
          <p:nvPr/>
        </p:nvSpPr>
        <p:spPr>
          <a:xfrm>
            <a:off x="731506" y="1823799"/>
            <a:ext cx="281081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разведку</a:t>
            </a:r>
            <a:r>
              <a:rPr lang="en-US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 и оценку запасов</a:t>
            </a:r>
            <a:r>
              <a:rPr lang="en-US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полезных ископаемых</a:t>
            </a:r>
            <a:endParaRPr lang="ru-RU" sz="18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01107E-F6D4-49BC-A27F-DF9C6BBBD094}"/>
              </a:ext>
            </a:extLst>
          </p:cNvPr>
          <p:cNvSpPr txBox="1"/>
          <p:nvPr/>
        </p:nvSpPr>
        <p:spPr>
          <a:xfrm>
            <a:off x="4149878" y="1801632"/>
            <a:ext cx="354984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Программное обеспечение, </a:t>
            </a:r>
            <a:br>
              <a:rPr lang="ru-RU" dirty="0"/>
            </a:br>
            <a:r>
              <a:rPr lang="ru-RU" dirty="0"/>
              <a:t>базы данных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8FA765-AD9D-4AAE-8217-BDED7EC165FE}"/>
              </a:ext>
            </a:extLst>
          </p:cNvPr>
          <p:cNvSpPr txBox="1"/>
          <p:nvPr/>
        </p:nvSpPr>
        <p:spPr>
          <a:xfrm>
            <a:off x="7821798" y="1823799"/>
            <a:ext cx="354984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Оригиналы произведений </a:t>
            </a:r>
          </a:p>
          <a:p>
            <a:r>
              <a:rPr lang="ru-RU" dirty="0"/>
              <a:t>развлекательного жанра, литературы и искусства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921B10A-019A-4AAD-BA82-059CA597B76A}"/>
              </a:ext>
            </a:extLst>
          </p:cNvPr>
          <p:cNvCxnSpPr>
            <a:cxnSpLocks/>
          </p:cNvCxnSpPr>
          <p:nvPr/>
        </p:nvCxnSpPr>
        <p:spPr>
          <a:xfrm>
            <a:off x="631787" y="2581127"/>
            <a:ext cx="2995993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53C870B-F0BB-4AD0-9A94-F6523FE6F3D5}"/>
              </a:ext>
            </a:extLst>
          </p:cNvPr>
          <p:cNvCxnSpPr>
            <a:cxnSpLocks/>
          </p:cNvCxnSpPr>
          <p:nvPr/>
        </p:nvCxnSpPr>
        <p:spPr>
          <a:xfrm>
            <a:off x="4460985" y="2581127"/>
            <a:ext cx="2995993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3FED99C-BA33-41CE-9EFF-B0E601D78254}"/>
              </a:ext>
            </a:extLst>
          </p:cNvPr>
          <p:cNvCxnSpPr>
            <a:cxnSpLocks/>
          </p:cNvCxnSpPr>
          <p:nvPr/>
        </p:nvCxnSpPr>
        <p:spPr>
          <a:xfrm>
            <a:off x="8098721" y="2581127"/>
            <a:ext cx="2995993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2D2A13-752D-4633-B06A-DB55B323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43999" y="920460"/>
            <a:ext cx="387192" cy="386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509B3CD-CCAD-4B53-87A2-61A0C7DA13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7629" y="632673"/>
            <a:ext cx="486370" cy="4858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3BC9B98-51B4-4404-9B2D-D0250DC25E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7304" y="1147027"/>
            <a:ext cx="430969" cy="43096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C6F39D-D848-4DCA-8F67-21DAEF8D5123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2044D8AB-00E5-4992-9669-9A7161B11771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B655C3D9-47AB-485D-A578-E960F535628F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338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CE60E02-F7C1-4B73-BE0E-E73420B5848A}"/>
              </a:ext>
            </a:extLst>
          </p:cNvPr>
          <p:cNvCxnSpPr>
            <a:cxnSpLocks/>
          </p:cNvCxnSpPr>
          <p:nvPr/>
        </p:nvCxnSpPr>
        <p:spPr>
          <a:xfrm>
            <a:off x="371475" y="3667443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86066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6383" y="1480065"/>
            <a:ext cx="9785373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инвестиции в основной капитал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808" y="1898562"/>
            <a:ext cx="542565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возмещение убытков землепользователям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4808" y="2628578"/>
            <a:ext cx="925466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Культивируемые ресурсы растительного и животного происхождения (РЖП), неоднократно дающие продукцию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4806" y="3165985"/>
            <a:ext cx="925466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фондов библиотек, специализированных организаций научно-технической информации, архивов, музеев и других подобных учреждений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4808" y="3677754"/>
            <a:ext cx="4710704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кинофотодокументов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4806" y="4118616"/>
            <a:ext cx="931062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произведений искусства, не относящихся к оригинальным, т.е. копий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0640" y="4433408"/>
            <a:ext cx="5694243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предметов религиозного культа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4807" y="4822994"/>
            <a:ext cx="570591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по организации и проведению подрядных торгов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4805" y="5212580"/>
            <a:ext cx="931062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оружия (в том случае, если оно имеет двойное значение и может использоваться в экономической деятельности предприятия)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4808" y="5749987"/>
            <a:ext cx="931062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расходов на передачу прав собственности при покупке непроизведенных активов (кроме земельных участков)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9860" y="6212964"/>
            <a:ext cx="724279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Другие, не перечисленные выше расходы и затраты в основные средства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4806" y="2288148"/>
            <a:ext cx="978537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эксплуатационное бурение, связанное с добычей нефти, газа и газового конденсата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2007966"/>
            <a:ext cx="195720" cy="1957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2325180"/>
            <a:ext cx="195720" cy="1957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2736400"/>
            <a:ext cx="195720" cy="1957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3301448"/>
            <a:ext cx="195720" cy="1957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3755397"/>
            <a:ext cx="195720" cy="19572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4123888"/>
            <a:ext cx="195720" cy="1957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4498441"/>
            <a:ext cx="195720" cy="19572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4901115"/>
            <a:ext cx="195720" cy="1957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5325054"/>
            <a:ext cx="195720" cy="19572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5855319"/>
            <a:ext cx="195720" cy="19572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6311155"/>
            <a:ext cx="195720" cy="195720"/>
          </a:xfrm>
          <a:prstGeom prst="rect">
            <a:avLst/>
          </a:prstGeom>
        </p:spPr>
      </p:pic>
      <p:cxnSp>
        <p:nvCxnSpPr>
          <p:cNvPr id="64" name="Прямая соединительная линия 63"/>
          <p:cNvCxnSpPr>
            <a:cxnSpLocks/>
          </p:cNvCxnSpPr>
          <p:nvPr/>
        </p:nvCxnSpPr>
        <p:spPr>
          <a:xfrm>
            <a:off x="371475" y="2262191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CBD46E57-B709-49F2-86D2-168FC412E881}"/>
              </a:ext>
            </a:extLst>
          </p:cNvPr>
          <p:cNvCxnSpPr>
            <a:cxnSpLocks/>
          </p:cNvCxnSpPr>
          <p:nvPr/>
        </p:nvCxnSpPr>
        <p:spPr>
          <a:xfrm>
            <a:off x="371475" y="2588841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F737EFED-F178-4A6E-8997-35F34BCCD2D7}"/>
              </a:ext>
            </a:extLst>
          </p:cNvPr>
          <p:cNvCxnSpPr>
            <a:cxnSpLocks/>
          </p:cNvCxnSpPr>
          <p:nvPr/>
        </p:nvCxnSpPr>
        <p:spPr>
          <a:xfrm>
            <a:off x="371475" y="3096245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D2F094BE-0ED3-48C9-8FAF-92F832AE9B6C}"/>
              </a:ext>
            </a:extLst>
          </p:cNvPr>
          <p:cNvCxnSpPr>
            <a:cxnSpLocks/>
          </p:cNvCxnSpPr>
          <p:nvPr/>
        </p:nvCxnSpPr>
        <p:spPr>
          <a:xfrm>
            <a:off x="371475" y="4057885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6DCC6FAC-B9CF-476D-9BD2-690413372987}"/>
              </a:ext>
            </a:extLst>
          </p:cNvPr>
          <p:cNvCxnSpPr>
            <a:cxnSpLocks/>
          </p:cNvCxnSpPr>
          <p:nvPr/>
        </p:nvCxnSpPr>
        <p:spPr>
          <a:xfrm>
            <a:off x="371475" y="4437700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82A1FF74-B7C1-40B6-9C6F-B20F88DDC2E2}"/>
              </a:ext>
            </a:extLst>
          </p:cNvPr>
          <p:cNvCxnSpPr>
            <a:cxnSpLocks/>
          </p:cNvCxnSpPr>
          <p:nvPr/>
        </p:nvCxnSpPr>
        <p:spPr>
          <a:xfrm>
            <a:off x="371475" y="4806886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FAC44AC1-ACC6-4E57-97A1-60FC8119A5EF}"/>
              </a:ext>
            </a:extLst>
          </p:cNvPr>
          <p:cNvCxnSpPr>
            <a:cxnSpLocks/>
          </p:cNvCxnSpPr>
          <p:nvPr/>
        </p:nvCxnSpPr>
        <p:spPr>
          <a:xfrm>
            <a:off x="371475" y="5186697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0BDDB19-B11E-4084-899D-F94CEA9BF597}"/>
              </a:ext>
            </a:extLst>
          </p:cNvPr>
          <p:cNvCxnSpPr>
            <a:cxnSpLocks/>
          </p:cNvCxnSpPr>
          <p:nvPr/>
        </p:nvCxnSpPr>
        <p:spPr>
          <a:xfrm>
            <a:off x="371475" y="5694106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B74B17C-2E44-4B3E-B948-21CC37357303}"/>
              </a:ext>
            </a:extLst>
          </p:cNvPr>
          <p:cNvCxnSpPr>
            <a:cxnSpLocks/>
          </p:cNvCxnSpPr>
          <p:nvPr/>
        </p:nvCxnSpPr>
        <p:spPr>
          <a:xfrm>
            <a:off x="371473" y="6236274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FA90EC-6F72-414C-AA8B-AF37545AB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2947" y="3077539"/>
            <a:ext cx="1851454" cy="184914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177B7C2-4108-4768-856E-8CA2A654630E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55" name="object 9">
              <a:extLst>
                <a:ext uri="{FF2B5EF4-FFF2-40B4-BE49-F238E27FC236}">
                  <a16:creationId xmlns:a16="http://schemas.microsoft.com/office/drawing/2014/main" id="{61991DCA-855E-4483-A73F-2E62505A0E9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11">
              <a:extLst>
                <a:ext uri="{FF2B5EF4-FFF2-40B4-BE49-F238E27FC236}">
                  <a16:creationId xmlns:a16="http://schemas.microsoft.com/office/drawing/2014/main" id="{E8B1A075-436D-435B-AD26-1E89B64DEDB5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566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Прямая соединительная линия 92"/>
          <p:cNvCxnSpPr/>
          <p:nvPr/>
        </p:nvCxnSpPr>
        <p:spPr>
          <a:xfrm flipV="1">
            <a:off x="271823" y="5750499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289450" y="5166168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61631" y="695876"/>
            <a:ext cx="13205284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120" dirty="0"/>
              <a:t>СТРУКТУРА ИНВЕСТИЦИЙ В ОСНОВНОЙ КАПИТАЛ ПО НАПРАВЛЕНИЯМ </a:t>
            </a:r>
            <a:br>
              <a:rPr lang="ru-RU" b="1" spc="-120" dirty="0"/>
            </a:br>
            <a:r>
              <a:rPr lang="ru-RU" b="1" spc="-120" dirty="0"/>
              <a:t>ВОСПРОИЗВОДСТВА ОСНОВНЫХ ФОНДОВ</a:t>
            </a:r>
            <a:br>
              <a:rPr lang="ru-RU" b="1" spc="-70" dirty="0"/>
            </a:br>
            <a:endParaRPr lang="ru-RU" b="1" spc="-7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702235" y="5710121"/>
            <a:ext cx="494109" cy="49897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85804" y="1741067"/>
            <a:ext cx="1786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8308" y="1654184"/>
            <a:ext cx="60944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  <a:b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РАСШИРЕНИЕ И МОДЕРНИЗАЦИЮ)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66920" y="1628720"/>
            <a:ext cx="21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</a:p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СРЕДСТВ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61631" y="2137314"/>
            <a:ext cx="154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4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862" y="2360029"/>
            <a:ext cx="1234720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объектов основных средств (зданий, строений, сооружений), осуществляемое, как правило, на свободных площадках, в том числе на месте сносимых объектов капитального строительства.</a:t>
            </a:r>
          </a:p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строительство объекта намечается осуществлять очередями, то к новому строительству относятся первая и последующие очереди до ввода в действие всех запроектированных мощностей. 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269603" y="3017266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11862" y="3215589"/>
            <a:ext cx="1216029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переустройство существующих объектов основных средств и их частей, связанное с совершенствованием производства и повышением его технико-экономических показателей (техническим перевооружением), осуществляемое в целях увеличения производственных мощностей, улучшения качества и изменения номенклатуры продукции.</a:t>
            </a:r>
          </a:p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реконструкции объектов может осуществляться надстройка, перестройка, расширение объекта капитального строительства, а также замена и (или) восстановление несущих строительных конструкций, за исключением замены отдельных элементов таких конструкций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05219" y="3856219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61631" y="2982313"/>
            <a:ext cx="1513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  <a:endParaRPr lang="ru-RU" sz="14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862" y="4104481"/>
            <a:ext cx="1216208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повышению технико-экономического уровня отдельных производств, цехов и участков на основе внедрения передовой технологии и новой техники, механизации и автоматизации производства, модернизации и замены морально устаревшего и физически изношенного оборудования новым, более производительным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297192" y="4504606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61631" y="3870041"/>
            <a:ext cx="289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перевооружение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1862" y="4736031"/>
            <a:ext cx="1216208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дополнительных производств на действующем предприятии, возведение новых и расширение существующих объектов основного, подсобного и обслуживающего назначения в целях создания дополнительных или новых мощностей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61631" y="4504606"/>
            <a:ext cx="1288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</a:p>
        </p:txBody>
      </p:sp>
      <p:sp>
        <p:nvSpPr>
          <p:cNvPr id="91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156" y="6336896"/>
            <a:ext cx="2743200" cy="365030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1862" y="5394019"/>
            <a:ext cx="121620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вызванные изменением технологического или служебного назначения оборудования, здания, сооружения или иного объекта основных средств, повышенными нагрузками</a:t>
            </a:r>
            <a:b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другими новыми качествами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61631" y="5161297"/>
            <a:ext cx="1494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1862" y="5993515"/>
            <a:ext cx="121620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готовых объектов, не учитываемых ранее на балансе организаций (павильонов, киосков, передвижных вагончиков-домов и т.д.), а также машин </a:t>
            </a:r>
            <a:b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оборудования, не требующих монтажа, транспортных средств, производственного и хозяйственного инвентаря, не входящих в сметы на строительство, объектов </a:t>
            </a:r>
            <a:b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интеллектуальной собственности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61631" y="5750499"/>
            <a:ext cx="3229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основных средств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22F5E46-9B8D-4C2C-85B2-5DA0DF2FC4BE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DF899175-4255-46B8-A348-8E3A71DAE822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4A99BCBD-E14F-4C35-9BBB-BCAC14D2AE21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99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2020" y="6464518"/>
            <a:ext cx="2743200" cy="365030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684004"/>
            <a:ext cx="14069155" cy="501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spc="-80" dirty="0"/>
              <a:t>ИНВЕСТИЦИИ В ОСНОВНОЙ КАПИТАЛ ПО ФАКТИЧЕСКИМ ВИДАМ ЭКОНОМИЧЕСКОЙ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81" y="1485290"/>
            <a:ext cx="11999119" cy="67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распределяются по видам экономической деятельности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Общероссийским классификатором видов экономической деятельности (ОКВЭД2),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сферы экономической деятельности, в рамках которой будут функционировать создаваемые или приобретаемые основные фонды.</a:t>
            </a:r>
          </a:p>
        </p:txBody>
      </p:sp>
      <p:graphicFrame>
        <p:nvGraphicFramePr>
          <p:cNvPr id="53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89616"/>
              </p:ext>
            </p:extLst>
          </p:nvPr>
        </p:nvGraphicFramePr>
        <p:xfrm>
          <a:off x="352290" y="2141627"/>
          <a:ext cx="11616301" cy="455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E10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E1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E10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ОКВЭД2</a:t>
                      </a: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E10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вида деятельности</a:t>
                      </a: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цеха по производству кирпича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23.32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кирпича, черепицы и прочих строительных изделий из обожженной глины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жилых домов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68.32.1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эксплуатацией жилого фонда за вознаграждение или на договорной основе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общеобразовательных школ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85.14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 среднее общее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созданию и дальнейшему развитию МТБ </a:t>
                      </a:r>
                    </a:p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подразделений, занимающихся строительством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41.10 – 43.99.9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судов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водного транспорта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объектов коммунального назначения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35.22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Распределение газообразного топлива по газораспределительным сетям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35.30.3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Распределение пара и горячей воды (тепловой энергии)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35.30.4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работоспособности котельных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35.30.5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работоспособности тепловых сетей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36.00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Забор, очистка и распределение воды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37.00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Сбор и обработка сточных вод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81.2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по чистке и уборке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81.30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по благоустройству ландшафта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449D5D6-6FE3-4C1A-A2B9-1E2313116472}"/>
              </a:ext>
            </a:extLst>
          </p:cNvPr>
          <p:cNvGrpSpPr/>
          <p:nvPr/>
        </p:nvGrpSpPr>
        <p:grpSpPr>
          <a:xfrm>
            <a:off x="11702235" y="5710121"/>
            <a:ext cx="494109" cy="49897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F8ECA357-0534-4DA8-AFD3-B2C3AC1E537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B84C0E7E-BEAE-4CC8-87F9-AB0A00B40CF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639744D-06DD-4A9C-B794-1B5DD939FB19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F95FE447-7C1A-49CA-A57E-FA03E400D7E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A4238344-34B2-47DA-9019-BD6D3BA421BC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76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616546"/>
            <a:ext cx="13294959" cy="923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СТРУКТУРА ИНВЕСТИЦИЙ В ОСНОВНОЙ КАПИТАЛ</a:t>
            </a:r>
            <a:r>
              <a:rPr lang="en-US" b="1" spc="-70" dirty="0"/>
              <a:t> </a:t>
            </a:r>
            <a:r>
              <a:rPr lang="ru-RU" b="1" spc="-70" dirty="0"/>
              <a:t>ПО ИСТОЧНИКАМ ФИНАНСИРОВАНИЯ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CFB082-5CCF-4EF5-BC4E-DBD24736BCC1}"/>
              </a:ext>
            </a:extLst>
          </p:cNvPr>
          <p:cNvSpPr/>
          <p:nvPr/>
        </p:nvSpPr>
        <p:spPr>
          <a:xfrm>
            <a:off x="924352" y="1642473"/>
            <a:ext cx="4717279" cy="4603794"/>
          </a:xfrm>
          <a:prstGeom prst="rect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969EBA1-78AC-43A7-A4EB-5A752AA134AC}"/>
              </a:ext>
            </a:extLst>
          </p:cNvPr>
          <p:cNvSpPr/>
          <p:nvPr/>
        </p:nvSpPr>
        <p:spPr>
          <a:xfrm>
            <a:off x="6400800" y="1634278"/>
            <a:ext cx="4717279" cy="4603794"/>
          </a:xfrm>
          <a:prstGeom prst="rect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8A400B-9695-4E47-B39E-D1E2C5BD469A}"/>
              </a:ext>
            </a:extLst>
          </p:cNvPr>
          <p:cNvSpPr txBox="1"/>
          <p:nvPr/>
        </p:nvSpPr>
        <p:spPr>
          <a:xfrm>
            <a:off x="1716707" y="1767696"/>
            <a:ext cx="3132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66DA4F-B297-424A-BE7D-C553ABBA7ABC}"/>
              </a:ext>
            </a:extLst>
          </p:cNvPr>
          <p:cNvSpPr txBox="1"/>
          <p:nvPr/>
        </p:nvSpPr>
        <p:spPr>
          <a:xfrm>
            <a:off x="1451709" y="2484813"/>
            <a:ext cx="4283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Прибыль, остающаяся в распоряжении организаций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D6EB7A-851B-47EF-B39C-DBBF8F16F946}"/>
              </a:ext>
            </a:extLst>
          </p:cNvPr>
          <p:cNvSpPr txBox="1"/>
          <p:nvPr/>
        </p:nvSpPr>
        <p:spPr>
          <a:xfrm>
            <a:off x="1451709" y="3186017"/>
            <a:ext cx="4548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 резервных фондов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107B70-EC5B-4F88-B281-CB56DC94D4DB}"/>
              </a:ext>
            </a:extLst>
          </p:cNvPr>
          <p:cNvSpPr txBox="1"/>
          <p:nvPr/>
        </p:nvSpPr>
        <p:spPr>
          <a:xfrm>
            <a:off x="1451709" y="3671778"/>
            <a:ext cx="37968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Вклады учредителей в уставный капитал организации, направленные </a:t>
            </a:r>
            <a:br>
              <a:rPr lang="ru-RU" dirty="0"/>
            </a:br>
            <a:r>
              <a:rPr lang="ru-RU" dirty="0"/>
              <a:t>на инвестирование в основной капитал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433F30-645B-44CC-8370-5786B741A5CF}"/>
              </a:ext>
            </a:extLst>
          </p:cNvPr>
          <p:cNvSpPr txBox="1"/>
          <p:nvPr/>
        </p:nvSpPr>
        <p:spPr>
          <a:xfrm>
            <a:off x="1451709" y="4588427"/>
            <a:ext cx="36686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Средства, выплачиваемые органами страхования в виде возмещения потерь от аварий, стихийных бедствий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BFBE6CC-8415-4F0D-815C-5C1C1582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2545466"/>
            <a:ext cx="307489" cy="3077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7F3E99D-BAD8-455C-BF88-A74EDA1842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3194830"/>
            <a:ext cx="307489" cy="30777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D7B15D6-D532-4ED9-8286-05C494B45C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3910195"/>
            <a:ext cx="307489" cy="3077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353909C-0A3C-4D8E-8316-28DF37B582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4863692"/>
            <a:ext cx="307489" cy="307777"/>
          </a:xfrm>
          <a:prstGeom prst="rect">
            <a:avLst/>
          </a:prstGeom>
        </p:spPr>
      </p:pic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E19A30EE-77F7-4A42-9F9B-98ABE19E813E}"/>
              </a:ext>
            </a:extLst>
          </p:cNvPr>
          <p:cNvCxnSpPr>
            <a:cxnSpLocks/>
          </p:cNvCxnSpPr>
          <p:nvPr/>
        </p:nvCxnSpPr>
        <p:spPr>
          <a:xfrm>
            <a:off x="1495606" y="2182719"/>
            <a:ext cx="3816000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7D3BBB1-34EE-491D-BD0E-A33CFB6F65D0}"/>
              </a:ext>
            </a:extLst>
          </p:cNvPr>
          <p:cNvSpPr txBox="1"/>
          <p:nvPr/>
        </p:nvSpPr>
        <p:spPr>
          <a:xfrm>
            <a:off x="7159968" y="1741155"/>
            <a:ext cx="3317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Привлеченные средства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83DAEDDF-00A0-41CB-9AB5-58B336AE040A}"/>
              </a:ext>
            </a:extLst>
          </p:cNvPr>
          <p:cNvCxnSpPr>
            <a:cxnSpLocks/>
          </p:cNvCxnSpPr>
          <p:nvPr/>
        </p:nvCxnSpPr>
        <p:spPr>
          <a:xfrm>
            <a:off x="6910809" y="2143447"/>
            <a:ext cx="3816000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8485105-4D6A-48CD-877D-ED2400F91B82}"/>
              </a:ext>
            </a:extLst>
          </p:cNvPr>
          <p:cNvSpPr txBox="1"/>
          <p:nvPr/>
        </p:nvSpPr>
        <p:spPr>
          <a:xfrm>
            <a:off x="7159968" y="2448996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Кредиты банков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5A1E15-F1BD-4C3D-8565-0C656C8F7842}"/>
              </a:ext>
            </a:extLst>
          </p:cNvPr>
          <p:cNvSpPr txBox="1"/>
          <p:nvPr/>
        </p:nvSpPr>
        <p:spPr>
          <a:xfrm>
            <a:off x="7159968" y="2847401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Заемные средства других организаций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9BC4F90-91AD-41AF-8007-C6F4F4A00D73}"/>
              </a:ext>
            </a:extLst>
          </p:cNvPr>
          <p:cNvSpPr txBox="1"/>
          <p:nvPr/>
        </p:nvSpPr>
        <p:spPr>
          <a:xfrm>
            <a:off x="7159968" y="3245806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Инвестиции из-за рубежа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FAE28F-FE86-4D9D-9AC3-D92560FD62C3}"/>
              </a:ext>
            </a:extLst>
          </p:cNvPr>
          <p:cNvSpPr txBox="1"/>
          <p:nvPr/>
        </p:nvSpPr>
        <p:spPr>
          <a:xfrm>
            <a:off x="7159968" y="3644211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Бюджетные средства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C5FD09-8BB6-4418-B8CB-85A3074266D9}"/>
              </a:ext>
            </a:extLst>
          </p:cNvPr>
          <p:cNvSpPr txBox="1"/>
          <p:nvPr/>
        </p:nvSpPr>
        <p:spPr>
          <a:xfrm>
            <a:off x="7159968" y="4042616"/>
            <a:ext cx="39505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 государственных внебюджетных фондов (Пенсионного, социального </a:t>
            </a:r>
            <a:br>
              <a:rPr lang="ru-RU" dirty="0"/>
            </a:br>
            <a:r>
              <a:rPr lang="ru-RU" dirty="0"/>
              <a:t>и обязательного медицинского страхования)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0081BA-6580-4AB2-95F8-30730E056163}"/>
              </a:ext>
            </a:extLst>
          </p:cNvPr>
          <p:cNvSpPr txBox="1"/>
          <p:nvPr/>
        </p:nvSpPr>
        <p:spPr>
          <a:xfrm>
            <a:off x="7159968" y="4871908"/>
            <a:ext cx="4232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 организаций и населения, привлеченные для долевого строительства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ECFE8A-C177-446C-80F8-E24358EE7494}"/>
              </a:ext>
            </a:extLst>
          </p:cNvPr>
          <p:cNvSpPr txBox="1"/>
          <p:nvPr/>
        </p:nvSpPr>
        <p:spPr>
          <a:xfrm>
            <a:off x="7159968" y="5485758"/>
            <a:ext cx="471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Прочие привлеченные средства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20A8051-3C4F-4C10-8880-1283CAE376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2453996"/>
            <a:ext cx="307489" cy="30777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CAB60E2-5C6D-4CC8-9445-6FBDCA40C6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2848192"/>
            <a:ext cx="307489" cy="30777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3434892-8F2A-4528-9F44-795DDCAAEE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3259485"/>
            <a:ext cx="307489" cy="30777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B49DA69-E81A-424D-8C97-6F840726EC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3636593"/>
            <a:ext cx="307489" cy="30777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4E212D9-B220-42F9-AE2A-87F2E73A4B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4244435"/>
            <a:ext cx="307489" cy="30777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7C41073-D73A-48F4-8D6E-7A98ACF5B2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4954828"/>
            <a:ext cx="307489" cy="30777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D0FD675C-D21D-4B41-8820-F0A2A36645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5477212"/>
            <a:ext cx="307489" cy="307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F80419-4A48-4606-8518-1E89CCADF0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0544" y="5327091"/>
            <a:ext cx="739590" cy="738665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CE0BC421-07EC-4BE3-8D86-41032101D59E}"/>
              </a:ext>
            </a:extLst>
          </p:cNvPr>
          <p:cNvSpPr/>
          <p:nvPr/>
        </p:nvSpPr>
        <p:spPr>
          <a:xfrm>
            <a:off x="5017789" y="5408165"/>
            <a:ext cx="189486" cy="19382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 descr="Рубль">
            <a:extLst>
              <a:ext uri="{FF2B5EF4-FFF2-40B4-BE49-F238E27FC236}">
                <a16:creationId xmlns:a16="http://schemas.microsoft.com/office/drawing/2014/main" id="{930CE222-DFEF-4611-B079-DD14F3AB3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3672" y="5408165"/>
            <a:ext cx="208912" cy="208912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D8B4E3E-909A-442A-BA95-C3AE5111E22E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id="{BC8DF86E-8198-4FCB-8F6E-8C9ADB041D7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7145D438-F8FB-4192-A4F6-91BF1FE5505C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612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616546"/>
            <a:ext cx="12021048" cy="923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ФОРМИРОВАНИЕ ИТОГОВ ПО ИНВЕСТИЦИЯМ В ОСНОВНОЙ КАПИТАЛ 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60D2933-A6F1-49E7-A48E-00D57AD8D3E7}"/>
              </a:ext>
            </a:extLst>
          </p:cNvPr>
          <p:cNvSpPr/>
          <p:nvPr/>
        </p:nvSpPr>
        <p:spPr>
          <a:xfrm>
            <a:off x="612475" y="1753758"/>
            <a:ext cx="4455181" cy="4487696"/>
          </a:xfrm>
          <a:prstGeom prst="rect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2410E04C-AD9F-4F86-9131-431DE87D656A}"/>
              </a:ext>
            </a:extLst>
          </p:cNvPr>
          <p:cNvSpPr txBox="1">
            <a:spLocks/>
          </p:cNvSpPr>
          <p:nvPr/>
        </p:nvSpPr>
        <p:spPr>
          <a:xfrm>
            <a:off x="776378" y="2088194"/>
            <a:ext cx="4206132" cy="4172291"/>
          </a:xfrm>
          <a:ln w="28575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объема инвестиций в основной капитал с учетом деятельности, не наблюдаемой прямыми статистическими методами, осуществляется </a:t>
            </a:r>
            <a:b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 комбинированным методом, основанным на сочетании данных прямого статистического наблюдения, информации административных источников </a:t>
            </a:r>
            <a:b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экономических расчетов деятельности, не наблюдаемой прямыми статистическими методами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381F0DF-70A4-4A2B-869A-E812A92B394E}"/>
              </a:ext>
            </a:extLst>
          </p:cNvPr>
          <p:cNvSpPr/>
          <p:nvPr/>
        </p:nvSpPr>
        <p:spPr>
          <a:xfrm>
            <a:off x="6059308" y="1539639"/>
            <a:ext cx="53563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деятельности, не наблюдаемой прямыми статистическими методами, в части инвестиций в основной капитал относятся: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13C9C-DD60-4CB1-A751-CE3E9287D8C9}"/>
              </a:ext>
            </a:extLst>
          </p:cNvPr>
          <p:cNvSpPr txBox="1"/>
          <p:nvPr/>
        </p:nvSpPr>
        <p:spPr>
          <a:xfrm>
            <a:off x="5925949" y="2726070"/>
            <a:ext cx="6128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занижение данных о фактических размерах инвестиций с целью уклонения от уплаты налогов или по другим причинам;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83314-4C57-48E8-92D8-A2D31CE2C5FD}"/>
              </a:ext>
            </a:extLst>
          </p:cNvPr>
          <p:cNvSpPr txBox="1"/>
          <p:nvPr/>
        </p:nvSpPr>
        <p:spPr>
          <a:xfrm>
            <a:off x="5925949" y="3363374"/>
            <a:ext cx="61281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затраты населения на строительство индивидуальных жилых и садовых домов и хозяйственных построек на садовых земельных участках, не представляющих данные в статистические органы;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F7DFA9-C32E-4C8E-945D-2C330B9ADBB0}"/>
              </a:ext>
            </a:extLst>
          </p:cNvPr>
          <p:cNvSpPr txBox="1"/>
          <p:nvPr/>
        </p:nvSpPr>
        <p:spPr>
          <a:xfrm>
            <a:off x="5925949" y="4306791"/>
            <a:ext cx="61281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приобретение машин, оборудования, транспортных средств для предпринимательской деятельности индивидуальными предпринимателями без образования юридического лица, приобретение сельскохозяйственной техники, формирование основного стада, насаждение и выращивание многолетних культур домашними хозяйствами, не представляющими данные в статистические органы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A0FD9AF-6629-4D1D-B19C-6E612912EA22}"/>
              </a:ext>
            </a:extLst>
          </p:cNvPr>
          <p:cNvCxnSpPr/>
          <p:nvPr/>
        </p:nvCxnSpPr>
        <p:spPr>
          <a:xfrm>
            <a:off x="5645791" y="3296262"/>
            <a:ext cx="6231821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8C3329D-3403-4CA6-8D07-7437C23EB360}"/>
              </a:ext>
            </a:extLst>
          </p:cNvPr>
          <p:cNvCxnSpPr/>
          <p:nvPr/>
        </p:nvCxnSpPr>
        <p:spPr>
          <a:xfrm>
            <a:off x="5621554" y="4182117"/>
            <a:ext cx="6231821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E3E8C5C-251B-483D-B33A-62BE0A8B931A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018A3DAD-D221-4AB0-BA9F-79DC69D2FD47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08DFF101-1459-4837-8FCB-14DA6FB3D7F5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073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0907" y="6314173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94" y="1400375"/>
            <a:ext cx="4727575" cy="3987800"/>
          </a:xfrm>
        </p:spPr>
        <p:txBody>
          <a:bodyPr anchor="ctr" anchorCtr="0"/>
          <a:lstStyle/>
          <a:p>
            <a:br>
              <a:rPr lang="ru-RU" sz="3200" b="1" dirty="0"/>
            </a:br>
            <a:r>
              <a:rPr lang="ru-RU" sz="4400" b="1" dirty="0"/>
              <a:t>ИНВЕСТИЦИИ</a:t>
            </a:r>
            <a:br>
              <a:rPr lang="ru-RU" sz="4400" b="1" dirty="0"/>
            </a:br>
            <a:r>
              <a:rPr lang="ru-RU" sz="4400" b="1" dirty="0"/>
              <a:t>В ОСНОВНОЙ КАПИТАЛ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27067" y="16841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27067" y="95174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27067" y="173506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827067" y="251839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408503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5251" y="374200"/>
            <a:ext cx="504674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ИНВЕСТИЦИЙ В ОСНОВНОЙ КАПИТАЛ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0" y="1167867"/>
            <a:ext cx="562674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ВИДОВАЯ СТРУКТУРА ИНВЕСТИЦИЙ В ОСНОВНОЙ КАПИТАЛ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565251" y="1872069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ПО НАПРАВЛЕНИЯМ ВОСПРОИЗВОДСТВА ОСНОВНЫХ ФОНДОВ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65251" y="2608674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ПО ВИДАМ ЭКОНОМИЧЕСКОЙ ДЕЯТЕЛЬНОСТИ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330171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486836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565250" y="4214167"/>
            <a:ext cx="555684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ИТОГОВ ПО ИНВЕСТИЦИЯМ </a:t>
            </a:r>
            <a:b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65250" y="3456941"/>
            <a:ext cx="535550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ПО ИСТОЧНИКАМ ФИНАНСИРОВАНИЯ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1" y="5001916"/>
            <a:ext cx="469420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НА ОФИЦИАЛЬНОМ ИНТЕРНЕТ-ПОРТАЛЕ КАМЧАТСТАТА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5251" y="5623846"/>
            <a:ext cx="482699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ОЦЕНКИ, КОРРЕКТИРОВКИ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ПУБЛИКАЦИИ ДАННЫХ СТАТИСТИЧЕСКОГО НАБЛЮДЕНИЯ ЗА ИНВЕСТИЦИЯМИ В ОСНОВНОЙ КАПИТАЛ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565168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1296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616546"/>
            <a:ext cx="12021048" cy="923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ФОРМИРОВАНИЕ ИТОГОВ ПО ИНВЕСТИЦИЯМ В ОСНОВНОЙ КАПИТАЛ 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E1E06-01CB-4F7E-9D74-FECF13FE7ACF}"/>
              </a:ext>
            </a:extLst>
          </p:cNvPr>
          <p:cNvSpPr txBox="1"/>
          <p:nvPr/>
        </p:nvSpPr>
        <p:spPr>
          <a:xfrm>
            <a:off x="3081950" y="1327468"/>
            <a:ext cx="56520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общего объема инвестиций 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с учетом деятельности, 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наблюдаемой прямыми статистическими </a:t>
            </a:r>
            <a:r>
              <a:rPr lang="ru-RU" sz="1400" b="1" baseline="0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89AC9-7FBE-4A0F-A4C4-E7144823ED98}"/>
              </a:ext>
            </a:extLst>
          </p:cNvPr>
          <p:cNvSpPr txBox="1"/>
          <p:nvPr/>
        </p:nvSpPr>
        <p:spPr>
          <a:xfrm>
            <a:off x="2120011" y="2394947"/>
            <a:ext cx="3185719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и средние организации: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сплошное обследование (квартальная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годовая формы отчетности № П-2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№ П-2 (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9041B-8A15-415E-AB0E-865D2A406A40}"/>
              </a:ext>
            </a:extLst>
          </p:cNvPr>
          <p:cNvSpPr txBox="1"/>
          <p:nvPr/>
        </p:nvSpPr>
        <p:spPr>
          <a:xfrm>
            <a:off x="2120011" y="3379845"/>
            <a:ext cx="3185719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Малые предприятия: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выборочное обследование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(квартальная форма отчетности № ПМ)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сплошное 1 раз в 5 лет</a:t>
            </a:r>
          </a:p>
          <a:p>
            <a:pPr algn="ctr"/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Микропредприятия: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 выборочное обследование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(годовая форма отчетности № МП (микро))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 сплошное 1 раз в 5 лет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предприниматели: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 сплошное обследование  1 раз в 5 лет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87CDDE-7685-4DF0-8889-49D83674A2BF}"/>
              </a:ext>
            </a:extLst>
          </p:cNvPr>
          <p:cNvSpPr txBox="1"/>
          <p:nvPr/>
        </p:nvSpPr>
        <p:spPr>
          <a:xfrm>
            <a:off x="2333930" y="5464635"/>
            <a:ext cx="2757881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Лизингодатели: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сплошное обследование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(годовая форма отчетности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№ ДАФЛ)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16D2A5-3B25-46D4-862E-C639BC640E77}"/>
              </a:ext>
            </a:extLst>
          </p:cNvPr>
          <p:cNvSpPr txBox="1"/>
          <p:nvPr/>
        </p:nvSpPr>
        <p:spPr>
          <a:xfrm>
            <a:off x="6602966" y="2788408"/>
            <a:ext cx="3032531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Затраты населения на строительство индивидуальных жилых и садовых домов и хозяйственных построек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на садовых земельных участках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C45148-7BBB-4A2A-AF94-05E1FF261B77}"/>
              </a:ext>
            </a:extLst>
          </p:cNvPr>
          <p:cNvSpPr txBox="1"/>
          <p:nvPr/>
        </p:nvSpPr>
        <p:spPr>
          <a:xfrm>
            <a:off x="6945821" y="3869252"/>
            <a:ext cx="234682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стоимости проданных вновь построенных активов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D231CB-4696-4B7F-8C1C-F6935695F8A4}"/>
              </a:ext>
            </a:extLst>
          </p:cNvPr>
          <p:cNvSpPr txBox="1"/>
          <p:nvPr/>
        </p:nvSpPr>
        <p:spPr>
          <a:xfrm>
            <a:off x="6857737" y="4773249"/>
            <a:ext cx="2522989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Другие затраты, не наблюдаемые прямыми статистическими методами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E021250-128F-4F13-A122-648442B35BB8}"/>
              </a:ext>
            </a:extLst>
          </p:cNvPr>
          <p:cNvCxnSpPr/>
          <p:nvPr/>
        </p:nvCxnSpPr>
        <p:spPr>
          <a:xfrm>
            <a:off x="5907990" y="2185970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988D2E2-A816-4EDF-A558-885D0E153969}"/>
              </a:ext>
            </a:extLst>
          </p:cNvPr>
          <p:cNvCxnSpPr>
            <a:cxnSpLocks/>
          </p:cNvCxnSpPr>
          <p:nvPr/>
        </p:nvCxnSpPr>
        <p:spPr>
          <a:xfrm rot="16200000">
            <a:off x="3900588" y="1216644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46DBEF7-EE9F-44B0-B8EC-0F29AAD4AFD0}"/>
              </a:ext>
            </a:extLst>
          </p:cNvPr>
          <p:cNvCxnSpPr>
            <a:cxnSpLocks/>
          </p:cNvCxnSpPr>
          <p:nvPr/>
        </p:nvCxnSpPr>
        <p:spPr>
          <a:xfrm rot="16200000">
            <a:off x="3900588" y="3310958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2FF58CB-9011-4090-9CF3-99A32AF6F7DE}"/>
              </a:ext>
            </a:extLst>
          </p:cNvPr>
          <p:cNvCxnSpPr>
            <a:cxnSpLocks/>
          </p:cNvCxnSpPr>
          <p:nvPr/>
        </p:nvCxnSpPr>
        <p:spPr>
          <a:xfrm rot="16200000">
            <a:off x="7915394" y="1646925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02AE37F-DBC8-4F39-9225-CF942F0249E7}"/>
              </a:ext>
            </a:extLst>
          </p:cNvPr>
          <p:cNvCxnSpPr>
            <a:cxnSpLocks/>
          </p:cNvCxnSpPr>
          <p:nvPr/>
        </p:nvCxnSpPr>
        <p:spPr>
          <a:xfrm rot="16200000">
            <a:off x="7915394" y="2605177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авая фигурная скобка 34">
            <a:extLst>
              <a:ext uri="{FF2B5EF4-FFF2-40B4-BE49-F238E27FC236}">
                <a16:creationId xmlns:a16="http://schemas.microsoft.com/office/drawing/2014/main" id="{C4C478CC-1531-4DF2-B9B4-83145EAC07CF}"/>
              </a:ext>
            </a:extLst>
          </p:cNvPr>
          <p:cNvSpPr/>
          <p:nvPr/>
        </p:nvSpPr>
        <p:spPr>
          <a:xfrm>
            <a:off x="9922797" y="2671724"/>
            <a:ext cx="305238" cy="2693718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2A13FE-0C61-4B7B-8ED6-756885C2E01A}"/>
              </a:ext>
            </a:extLst>
          </p:cNvPr>
          <p:cNvSpPr txBox="1"/>
          <p:nvPr/>
        </p:nvSpPr>
        <p:spPr>
          <a:xfrm>
            <a:off x="10265653" y="3052365"/>
            <a:ext cx="1960205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Расчетные данные </a:t>
            </a:r>
            <a:b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соответствии с официальной статистической методологией определения инвестиций в основной капитал на региональном уровне, утвержденной приказом Росстата от 18.09.2014 № 569)</a:t>
            </a:r>
          </a:p>
        </p:txBody>
      </p:sp>
      <p:sp>
        <p:nvSpPr>
          <p:cNvPr id="41" name="Правая фигурная скобка 40">
            <a:extLst>
              <a:ext uri="{FF2B5EF4-FFF2-40B4-BE49-F238E27FC236}">
                <a16:creationId xmlns:a16="http://schemas.microsoft.com/office/drawing/2014/main" id="{593BACF8-4643-4A33-93ED-D4CF084E4E3D}"/>
              </a:ext>
            </a:extLst>
          </p:cNvPr>
          <p:cNvSpPr/>
          <p:nvPr/>
        </p:nvSpPr>
        <p:spPr>
          <a:xfrm flipH="1">
            <a:off x="1572293" y="2220874"/>
            <a:ext cx="305238" cy="3979901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630380-6C1A-4BD8-93E5-997B082F1915}"/>
              </a:ext>
            </a:extLst>
          </p:cNvPr>
          <p:cNvSpPr txBox="1"/>
          <p:nvPr/>
        </p:nvSpPr>
        <p:spPr>
          <a:xfrm>
            <a:off x="99937" y="4010551"/>
            <a:ext cx="150115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rgbClr val="33428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Статистическое наблюдение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B306A22-A9C7-484F-89EC-47C12763A98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3C82350D-5501-46D0-8C7B-91CBE173DD0F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6D9C034C-7986-449F-BFB4-E5F63A77E69A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524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448" y="471092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ПЕРВАЯ ОЦЕНКА ИВЕСТИЦИЙ В ОСНОВНОЙ КАПИТАЛ ЗА январь-декабрь 2020 года ПО КАМЧАТСКОМУ КРАЮ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7F4C43-BB22-4AF2-9349-D932214EC83F}"/>
              </a:ext>
            </a:extLst>
          </p:cNvPr>
          <p:cNvSpPr txBox="1"/>
          <p:nvPr/>
        </p:nvSpPr>
        <p:spPr>
          <a:xfrm>
            <a:off x="662620" y="1689039"/>
            <a:ext cx="5167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/>
            <a: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Сплошное обследование организаций,</a:t>
            </a:r>
            <a:b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относящихся к субъектам малого предпринимательства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D64563-3640-41FF-915A-F7DDEB20F4DA}"/>
              </a:ext>
            </a:extLst>
          </p:cNvPr>
          <p:cNvSpPr txBox="1"/>
          <p:nvPr/>
        </p:nvSpPr>
        <p:spPr>
          <a:xfrm>
            <a:off x="546879" y="4865217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Инвестиции в основной капитал с учетом ненаблюдаемой экономики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BDBDF-7D3A-46C3-9701-344B8CF4846A}"/>
              </a:ext>
            </a:extLst>
          </p:cNvPr>
          <p:cNvSpPr txBox="1"/>
          <p:nvPr/>
        </p:nvSpPr>
        <p:spPr>
          <a:xfrm>
            <a:off x="6095589" y="1719346"/>
            <a:ext cx="5318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Структура инвестиций по видам деятельности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5B61D6-85CD-4248-A884-9C9C5ABA2254}"/>
              </a:ext>
            </a:extLst>
          </p:cNvPr>
          <p:cNvSpPr txBox="1"/>
          <p:nvPr/>
        </p:nvSpPr>
        <p:spPr>
          <a:xfrm>
            <a:off x="5987504" y="3899922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Видовая структура инвестиций в 2020 году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3D5668-D81C-4D53-BC8D-D621285D8ACE}"/>
              </a:ext>
            </a:extLst>
          </p:cNvPr>
          <p:cNvSpPr txBox="1"/>
          <p:nvPr/>
        </p:nvSpPr>
        <p:spPr>
          <a:xfrm>
            <a:off x="696086" y="2442420"/>
            <a:ext cx="49545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2020 год сведения по форме федерального статистического наблюдения №П-2 «Сведения об инвестициях в нефинансовые активы» в адрес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Камчатстата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1250 организаций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(рост на 7% к уровню прошлого года).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объем инвестиций. Вложенных в экономику Камчатского края в 2020 году, как и в предыдущие годы приходился на организации, не относящиеся к субъектом малого предпринимательства,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(47867,0 млн. рублей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79,9%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инвестиций.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53E8AA-0FBB-4ACA-B12A-E13BBA5471C3}"/>
              </a:ext>
            </a:extLst>
          </p:cNvPr>
          <p:cNvSpPr txBox="1"/>
          <p:nvPr/>
        </p:nvSpPr>
        <p:spPr>
          <a:xfrm>
            <a:off x="666413" y="5492658"/>
            <a:ext cx="49545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 2020 год сложились в сумме </a:t>
            </a:r>
            <a:r>
              <a:rPr lang="ru-RU" b="1" dirty="0"/>
              <a:t>59890,3 млн. рублей</a:t>
            </a:r>
            <a:r>
              <a:rPr lang="ru-RU" dirty="0"/>
              <a:t>, что составляет </a:t>
            </a:r>
            <a:r>
              <a:rPr lang="ru-RU" b="1" dirty="0"/>
              <a:t>121,2%</a:t>
            </a:r>
            <a:r>
              <a:rPr lang="ru-RU" dirty="0"/>
              <a:t> в сопоставимой оценке к уровню предыдущего года. </a:t>
            </a:r>
            <a:br>
              <a:rPr lang="ru-RU" dirty="0"/>
            </a:br>
            <a:r>
              <a:rPr lang="ru-RU" dirty="0"/>
              <a:t>В 2019 году индекс физического объема инвестиций в основной капитал по утвержденным данным составил </a:t>
            </a:r>
            <a:r>
              <a:rPr lang="ru-RU" b="1" dirty="0"/>
              <a:t>109,7%</a:t>
            </a:r>
            <a:r>
              <a:rPr lang="ru-RU" dirty="0"/>
              <a:t> к уровню 2018 года или </a:t>
            </a:r>
            <a:r>
              <a:rPr lang="ru-RU" b="1" dirty="0"/>
              <a:t>46742,6 млн. рублей</a:t>
            </a:r>
            <a:r>
              <a:rPr lang="ru-RU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4CBA8A-44F0-463A-89CD-2BF811B74377}"/>
              </a:ext>
            </a:extLst>
          </p:cNvPr>
          <p:cNvSpPr txBox="1"/>
          <p:nvPr/>
        </p:nvSpPr>
        <p:spPr>
          <a:xfrm>
            <a:off x="6095590" y="2064085"/>
            <a:ext cx="54763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Направления инвестирования организаций, не относящихся к субъектам малого предпринимательства: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Рыболовство – 31,8% от всего объема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Транспортировка и хранение – 17,5%;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Обрабатывающие производства – 7,7%;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электроэнергией, газом, паром – 5,4%;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Добыча полезных ископаемых – 5,3%.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8EAA9E-CC21-4549-ACD7-B4AE2F62BFA2}"/>
              </a:ext>
            </a:extLst>
          </p:cNvPr>
          <p:cNvSpPr txBox="1"/>
          <p:nvPr/>
        </p:nvSpPr>
        <p:spPr>
          <a:xfrm>
            <a:off x="5938360" y="4289792"/>
            <a:ext cx="54759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54,7% приобретение машин и оборудования, транспортных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40,7% строительство (реконструкция) зданий (кроме жилых) и сооружений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2,7% жилые здания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1,3% объекты интеллектуальной собственности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0,6% прочие инвестиции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D25C0C5-37B2-4F25-AB36-D2B2B0466E5B}"/>
              </a:ext>
            </a:extLst>
          </p:cNvPr>
          <p:cNvCxnSpPr/>
          <p:nvPr/>
        </p:nvCxnSpPr>
        <p:spPr>
          <a:xfrm>
            <a:off x="5859191" y="1762001"/>
            <a:ext cx="0" cy="4652788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D409AD6-8DFB-4E95-87E7-FAB0444E6DE9}"/>
              </a:ext>
            </a:extLst>
          </p:cNvPr>
          <p:cNvCxnSpPr>
            <a:cxnSpLocks/>
          </p:cNvCxnSpPr>
          <p:nvPr/>
        </p:nvCxnSpPr>
        <p:spPr>
          <a:xfrm rot="5400000">
            <a:off x="3138879" y="2230551"/>
            <a:ext cx="0" cy="5184000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D2B9623-7316-4043-A80F-96CB43DC9020}"/>
              </a:ext>
            </a:extLst>
          </p:cNvPr>
          <p:cNvCxnSpPr>
            <a:cxnSpLocks/>
          </p:cNvCxnSpPr>
          <p:nvPr/>
        </p:nvCxnSpPr>
        <p:spPr>
          <a:xfrm rot="5400000">
            <a:off x="8692217" y="920222"/>
            <a:ext cx="0" cy="5724000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0F9C043-E55E-4C4B-A98D-698ABB28759C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67E85F69-BCC5-47D8-A453-26D87F8E6B2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4949328-8341-4D34-9D83-E5D508126A86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401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427717"/>
            <a:ext cx="12021048" cy="52903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spc="-70" dirty="0"/>
              <a:t>РАЗМЕЩЕНИЕ ИНФОРМАЦИИ НА ИНТЕРНЕТ-ПОРТАЛЕ КАМЧАТСТАТА</a:t>
            </a:r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914CA42-C3B2-4C48-88E3-C2FFD95653C5}"/>
              </a:ext>
            </a:extLst>
          </p:cNvPr>
          <p:cNvSpPr/>
          <p:nvPr/>
        </p:nvSpPr>
        <p:spPr>
          <a:xfrm>
            <a:off x="3345023" y="1369190"/>
            <a:ext cx="3886945" cy="461665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https://kamstat.gks.ru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FF28569-CA3B-46DB-815A-B44DDA444AAE}"/>
              </a:ext>
            </a:extLst>
          </p:cNvPr>
          <p:cNvSpPr/>
          <p:nvPr/>
        </p:nvSpPr>
        <p:spPr>
          <a:xfrm>
            <a:off x="881757" y="2251810"/>
            <a:ext cx="2563477" cy="4516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270303A-6389-4BB5-934B-C8D1FAB31E3A}"/>
              </a:ext>
            </a:extLst>
          </p:cNvPr>
          <p:cNvSpPr/>
          <p:nvPr/>
        </p:nvSpPr>
        <p:spPr>
          <a:xfrm>
            <a:off x="881757" y="3115906"/>
            <a:ext cx="2632646" cy="5040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000867A-4CF3-4EE8-990E-6B2DECC81C0D}"/>
              </a:ext>
            </a:extLst>
          </p:cNvPr>
          <p:cNvSpPr/>
          <p:nvPr/>
        </p:nvSpPr>
        <p:spPr>
          <a:xfrm>
            <a:off x="881757" y="3963631"/>
            <a:ext cx="2632646" cy="43204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3B02E9-C0B4-4923-AE18-D24CAC4BC116}"/>
              </a:ext>
            </a:extLst>
          </p:cNvPr>
          <p:cNvSpPr/>
          <p:nvPr/>
        </p:nvSpPr>
        <p:spPr>
          <a:xfrm>
            <a:off x="881757" y="4808094"/>
            <a:ext cx="2632646" cy="43204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Инвестиции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328D1B7-5888-472D-B071-6912ACC6E718}"/>
              </a:ext>
            </a:extLst>
          </p:cNvPr>
          <p:cNvSpPr/>
          <p:nvPr/>
        </p:nvSpPr>
        <p:spPr>
          <a:xfrm>
            <a:off x="4699397" y="2684477"/>
            <a:ext cx="3737992" cy="378042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информация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E008992-9A88-4EF8-9C4F-8249971DAA60}"/>
              </a:ext>
            </a:extLst>
          </p:cNvPr>
          <p:cNvSpPr/>
          <p:nvPr/>
        </p:nvSpPr>
        <p:spPr>
          <a:xfrm>
            <a:off x="4730328" y="3288051"/>
            <a:ext cx="4661964" cy="187010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инвестиций в основной капитал (квартальная  оценка)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 в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видам основных фондов в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видам деятельности в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источникам финансирования</a:t>
            </a: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F275A24-6E96-49BF-A142-39C858DC9898}"/>
              </a:ext>
            </a:extLst>
          </p:cNvPr>
          <p:cNvSpPr/>
          <p:nvPr/>
        </p:nvSpPr>
        <p:spPr>
          <a:xfrm>
            <a:off x="4718111" y="5912330"/>
            <a:ext cx="4661963" cy="74486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инвестиций в основной капитал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по формам собственности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по видам основных фондов</a:t>
            </a: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Соединительная линия уступом 35">
            <a:extLst>
              <a:ext uri="{FF2B5EF4-FFF2-40B4-BE49-F238E27FC236}">
                <a16:creationId xmlns:a16="http://schemas.microsoft.com/office/drawing/2014/main" id="{CD7C73BB-6B88-47AB-BA25-62BF7A053196}"/>
              </a:ext>
            </a:extLst>
          </p:cNvPr>
          <p:cNvCxnSpPr/>
          <p:nvPr/>
        </p:nvCxnSpPr>
        <p:spPr>
          <a:xfrm rot="10800000" flipV="1">
            <a:off x="2232664" y="1553856"/>
            <a:ext cx="1112360" cy="697954"/>
          </a:xfrm>
          <a:prstGeom prst="bentConnector2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B0CE03D-242C-4075-9DB1-7914405AA2E4}"/>
              </a:ext>
            </a:extLst>
          </p:cNvPr>
          <p:cNvCxnSpPr/>
          <p:nvPr/>
        </p:nvCxnSpPr>
        <p:spPr>
          <a:xfrm>
            <a:off x="2228168" y="2693650"/>
            <a:ext cx="1141" cy="432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D574869-B7E2-4C54-85EB-DF637559DE70}"/>
              </a:ext>
            </a:extLst>
          </p:cNvPr>
          <p:cNvCxnSpPr/>
          <p:nvPr/>
        </p:nvCxnSpPr>
        <p:spPr>
          <a:xfrm>
            <a:off x="2211450" y="3619962"/>
            <a:ext cx="1141" cy="360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2198080" y="4407396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1">
            <a:extLst>
              <a:ext uri="{FF2B5EF4-FFF2-40B4-BE49-F238E27FC236}">
                <a16:creationId xmlns:a16="http://schemas.microsoft.com/office/drawing/2014/main" id="{5E530EE3-AE7A-4939-8ED1-AF2DA0195423}"/>
              </a:ext>
            </a:extLst>
          </p:cNvPr>
          <p:cNvCxnSpPr>
            <a:cxnSpLocks/>
          </p:cNvCxnSpPr>
          <p:nvPr/>
        </p:nvCxnSpPr>
        <p:spPr>
          <a:xfrm>
            <a:off x="3522777" y="5098934"/>
            <a:ext cx="1159843" cy="284462"/>
          </a:xfrm>
          <a:prstGeom prst="bentConnector3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35D2A6B8-E6DE-4BFD-86C8-17A80A7AAAB6}"/>
              </a:ext>
            </a:extLst>
          </p:cNvPr>
          <p:cNvCxnSpPr>
            <a:cxnSpLocks/>
          </p:cNvCxnSpPr>
          <p:nvPr/>
        </p:nvCxnSpPr>
        <p:spPr>
          <a:xfrm flipH="1">
            <a:off x="5938453" y="3044681"/>
            <a:ext cx="1141" cy="222017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70A33AF-B329-4306-B95F-B1B482C68909}"/>
              </a:ext>
            </a:extLst>
          </p:cNvPr>
          <p:cNvCxnSpPr/>
          <p:nvPr/>
        </p:nvCxnSpPr>
        <p:spPr>
          <a:xfrm>
            <a:off x="5938453" y="5710578"/>
            <a:ext cx="1141" cy="21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AECB0F6-48BE-4512-AF50-8CBC10488EE5}"/>
              </a:ext>
            </a:extLst>
          </p:cNvPr>
          <p:cNvSpPr/>
          <p:nvPr/>
        </p:nvSpPr>
        <p:spPr>
          <a:xfrm>
            <a:off x="4699397" y="5342298"/>
            <a:ext cx="3982067" cy="378042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Основные показатели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525D23F-452B-49CC-B1D3-4D050730EAC5}"/>
              </a:ext>
            </a:extLst>
          </p:cNvPr>
          <p:cNvSpPr/>
          <p:nvPr/>
        </p:nvSpPr>
        <p:spPr>
          <a:xfrm>
            <a:off x="4676103" y="2036481"/>
            <a:ext cx="3886944" cy="461665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Методологические пояснения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9E6FDE52-840A-4201-96AE-973301899AA3}"/>
              </a:ext>
            </a:extLst>
          </p:cNvPr>
          <p:cNvCxnSpPr>
            <a:cxnSpLocks/>
          </p:cNvCxnSpPr>
          <p:nvPr/>
        </p:nvCxnSpPr>
        <p:spPr>
          <a:xfrm flipV="1">
            <a:off x="3523657" y="2267314"/>
            <a:ext cx="1161700" cy="2756804"/>
          </a:xfrm>
          <a:prstGeom prst="bentConnector3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98E3054B-B711-4618-8DBB-71F6E58D7380}"/>
              </a:ext>
            </a:extLst>
          </p:cNvPr>
          <p:cNvCxnSpPr>
            <a:cxnSpLocks/>
            <a:endCxn id="36" idx="1"/>
          </p:cNvCxnSpPr>
          <p:nvPr/>
        </p:nvCxnSpPr>
        <p:spPr>
          <a:xfrm rot="5400000" flipH="1" flipV="1">
            <a:off x="3212185" y="3411961"/>
            <a:ext cx="2025675" cy="948750"/>
          </a:xfrm>
          <a:prstGeom prst="bentConnector2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877E79F-651B-46F8-AD2F-89F16CB21DB4}"/>
              </a:ext>
            </a:extLst>
          </p:cNvPr>
          <p:cNvCxnSpPr>
            <a:endCxn id="30" idx="3"/>
          </p:cNvCxnSpPr>
          <p:nvPr/>
        </p:nvCxnSpPr>
        <p:spPr>
          <a:xfrm>
            <a:off x="3514403" y="4899172"/>
            <a:ext cx="0" cy="12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5EB6A31E-ED95-4CB4-B188-913C85A7164F}"/>
              </a:ext>
            </a:extLst>
          </p:cNvPr>
          <p:cNvCxnSpPr/>
          <p:nvPr/>
        </p:nvCxnSpPr>
        <p:spPr>
          <a:xfrm flipV="1">
            <a:off x="3523657" y="4899172"/>
            <a:ext cx="226990" cy="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6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642498"/>
            <a:ext cx="12021048" cy="5749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pc="-70" dirty="0"/>
              <a:t>РЕГЛАМЕНТ ОЦЕНКИ, КОРРЕКТИРОВКИ И ПУБЛИКАЦИИ ДАННЫХ СТАТИСТИЧЕСКОГО НАБЛЮДЕНИЯ ЗА ИНВЕСТИЦИЯМИ В ОСНОВНОЙ КАПИТАЛ</a:t>
            </a:r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2389AA0-2AC2-49B1-A586-2BF33651DCDF}"/>
              </a:ext>
            </a:extLst>
          </p:cNvPr>
          <p:cNvSpPr/>
          <p:nvPr/>
        </p:nvSpPr>
        <p:spPr>
          <a:xfrm>
            <a:off x="2063691" y="1612057"/>
            <a:ext cx="7211697" cy="5749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квартальных отчетов крупных и средних организаций,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сформированных по данным первичных учетных документов, и расчетов, базирующихся на гипотезе сохранения структуры инвестиций по остальным типам хозяйствующих субъектов за предыдущий 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1977A00-90BD-4DB7-916B-0DC59A58134E}"/>
              </a:ext>
            </a:extLst>
          </p:cNvPr>
          <p:cNvSpPr/>
          <p:nvPr/>
        </p:nvSpPr>
        <p:spPr>
          <a:xfrm>
            <a:off x="2063691" y="2459452"/>
            <a:ext cx="7211696" cy="8019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текущей отчетности крупных и средних организаций за январь-декабрь отчетного года, сформированной по данным первичных учетных документов, и расчетов, базирующихся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гипотезе сохранения структуры инвестиций по типам хозяйствующих субъектов за предыдущий 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40A9B72-96C2-40FE-A014-8CD6B7CCA2F5}"/>
              </a:ext>
            </a:extLst>
          </p:cNvPr>
          <p:cNvSpPr/>
          <p:nvPr/>
        </p:nvSpPr>
        <p:spPr>
          <a:xfrm>
            <a:off x="2063691" y="3453054"/>
            <a:ext cx="7211696" cy="4458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квартальных итогов за отчетный год  на основе первой оценки года, базирующейся на оперативных данных за январь-декабрь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7C2D63B-14F4-493B-8EEC-E8B77D10465B}"/>
              </a:ext>
            </a:extLst>
          </p:cNvPr>
          <p:cNvSpPr/>
          <p:nvPr/>
        </p:nvSpPr>
        <p:spPr>
          <a:xfrm>
            <a:off x="2063690" y="4173292"/>
            <a:ext cx="7211697" cy="71871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годовых отчетов по полному кругу всех типов организаций-заказчиков (крупные, средние, малые и микропредприятия), составленных по данным годовой бухгалтерской отчетности и экономических расчетов, согласованных с оценками инвестиционных ресурсов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России в целом (утверждается Росстатом)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148A4D-5D6A-44D3-BD69-58989069C13B}"/>
              </a:ext>
            </a:extLst>
          </p:cNvPr>
          <p:cNvSpPr/>
          <p:nvPr/>
        </p:nvSpPr>
        <p:spPr>
          <a:xfrm>
            <a:off x="2063690" y="5161750"/>
            <a:ext cx="7211697" cy="3651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квартальных итогов за отчетный год на основе данных второй годовой оценки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3A66E89-AFFE-4FE5-BDDB-8576F5E96490}"/>
              </a:ext>
            </a:extLst>
          </p:cNvPr>
          <p:cNvSpPr/>
          <p:nvPr/>
        </p:nvSpPr>
        <p:spPr>
          <a:xfrm>
            <a:off x="2063488" y="5806001"/>
            <a:ext cx="7211695" cy="4991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годовых итогов за предыдущие годы на основе уточненных данных, представленных респондентами (по согласованию с Росстатом)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117F8C-907B-486B-9FFB-A027359BC3E4}"/>
              </a:ext>
            </a:extLst>
          </p:cNvPr>
          <p:cNvSpPr txBox="1"/>
          <p:nvPr/>
        </p:nvSpPr>
        <p:spPr>
          <a:xfrm>
            <a:off x="-177518" y="1612057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5D9994-6D86-40F1-BA37-EE705038DCA1}"/>
              </a:ext>
            </a:extLst>
          </p:cNvPr>
          <p:cNvSpPr txBox="1"/>
          <p:nvPr/>
        </p:nvSpPr>
        <p:spPr>
          <a:xfrm>
            <a:off x="-177518" y="2490039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231A18-98A9-47AD-BB7B-79BB584A64FC}"/>
              </a:ext>
            </a:extLst>
          </p:cNvPr>
          <p:cNvSpPr txBox="1"/>
          <p:nvPr/>
        </p:nvSpPr>
        <p:spPr>
          <a:xfrm>
            <a:off x="-177518" y="3433114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BBB5DCB-7532-45DC-AC51-5CB836ED47BF}"/>
              </a:ext>
            </a:extLst>
          </p:cNvPr>
          <p:cNvSpPr txBox="1"/>
          <p:nvPr/>
        </p:nvSpPr>
        <p:spPr>
          <a:xfrm>
            <a:off x="-177518" y="4265185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2EA05C-0A65-40AF-9FA2-ADD5F6528F5F}"/>
              </a:ext>
            </a:extLst>
          </p:cNvPr>
          <p:cNvSpPr txBox="1"/>
          <p:nvPr/>
        </p:nvSpPr>
        <p:spPr>
          <a:xfrm>
            <a:off x="-177518" y="5119349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B0388B-0623-4F6A-9266-40BB084A7116}"/>
              </a:ext>
            </a:extLst>
          </p:cNvPr>
          <p:cNvSpPr txBox="1"/>
          <p:nvPr/>
        </p:nvSpPr>
        <p:spPr>
          <a:xfrm>
            <a:off x="-177518" y="5832289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5CC4492-99E3-4C37-849C-A39639DD5D26}"/>
              </a:ext>
            </a:extLst>
          </p:cNvPr>
          <p:cNvSpPr/>
          <p:nvPr/>
        </p:nvSpPr>
        <p:spPr>
          <a:xfrm>
            <a:off x="9575462" y="4142672"/>
            <a:ext cx="23021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декабря года, следующего за отчетным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3250F06-75A0-4299-A2C5-133A9ACBECDB}"/>
              </a:ext>
            </a:extLst>
          </p:cNvPr>
          <p:cNvSpPr/>
          <p:nvPr/>
        </p:nvSpPr>
        <p:spPr>
          <a:xfrm>
            <a:off x="9691775" y="5065317"/>
            <a:ext cx="2115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второго года после отчетного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D8761420-25B0-4298-B9D2-64D31434D605}"/>
              </a:ext>
            </a:extLst>
          </p:cNvPr>
          <p:cNvSpPr/>
          <p:nvPr/>
        </p:nvSpPr>
        <p:spPr>
          <a:xfrm>
            <a:off x="9734370" y="5776685"/>
            <a:ext cx="1997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мере необходимости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8921A772-552D-4FFA-BD23-118D482F2D67}"/>
              </a:ext>
            </a:extLst>
          </p:cNvPr>
          <p:cNvSpPr/>
          <p:nvPr/>
        </p:nvSpPr>
        <p:spPr>
          <a:xfrm>
            <a:off x="9686628" y="1503000"/>
            <a:ext cx="1991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40 рабочий день после отчетного квартала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F9792BE-1184-4075-BE60-7042DC8E2BDC}"/>
              </a:ext>
            </a:extLst>
          </p:cNvPr>
          <p:cNvSpPr/>
          <p:nvPr/>
        </p:nvSpPr>
        <p:spPr>
          <a:xfrm>
            <a:off x="9686628" y="2898559"/>
            <a:ext cx="1991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40 рабочий день после отчетного квартала</a:t>
            </a:r>
          </a:p>
        </p:txBody>
      </p:sp>
      <p:sp>
        <p:nvSpPr>
          <p:cNvPr id="81" name="Правая фигурная скобка 80">
            <a:extLst>
              <a:ext uri="{FF2B5EF4-FFF2-40B4-BE49-F238E27FC236}">
                <a16:creationId xmlns:a16="http://schemas.microsoft.com/office/drawing/2014/main" id="{351820C3-F918-4617-BB67-33BF6030A87A}"/>
              </a:ext>
            </a:extLst>
          </p:cNvPr>
          <p:cNvSpPr/>
          <p:nvPr/>
        </p:nvSpPr>
        <p:spPr>
          <a:xfrm>
            <a:off x="9395576" y="2382172"/>
            <a:ext cx="305238" cy="1557712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453C621-9034-4D21-A6E0-E85C463428DF}"/>
              </a:ext>
            </a:extLst>
          </p:cNvPr>
          <p:cNvCxnSpPr/>
          <p:nvPr/>
        </p:nvCxnSpPr>
        <p:spPr>
          <a:xfrm>
            <a:off x="1172380" y="2930490"/>
            <a:ext cx="1141" cy="612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669D9091-A1E4-4C26-B709-87091DD31B5B}"/>
              </a:ext>
            </a:extLst>
          </p:cNvPr>
          <p:cNvCxnSpPr/>
          <p:nvPr/>
        </p:nvCxnSpPr>
        <p:spPr>
          <a:xfrm>
            <a:off x="1173981" y="4722459"/>
            <a:ext cx="1141" cy="468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43FB87A-61E0-4CBF-96E0-6AF5553D517D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4076C5BE-A117-49A5-94FD-1AA1B96C3E4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1D645D33-7D5B-49BE-9B06-903F3F5AA6AC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9413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01873"/>
            <a:fld id="{41B81EEA-DF2A-1C47-9781-44818CAE422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01873"/>
              <a:t>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1302" y="5789658"/>
            <a:ext cx="487354" cy="492276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01873"/>
              <a:endParaRPr sz="1775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01873"/>
              <a:endParaRPr sz="1775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B1CE8D2-110C-419E-AA17-84F23A46F772}"/>
              </a:ext>
            </a:extLst>
          </p:cNvPr>
          <p:cNvGrpSpPr/>
          <p:nvPr/>
        </p:nvGrpSpPr>
        <p:grpSpPr>
          <a:xfrm>
            <a:off x="1503249" y="234105"/>
            <a:ext cx="10261551" cy="376536"/>
            <a:chOff x="1439586" y="4278651"/>
            <a:chExt cx="10403790" cy="381755"/>
          </a:xfrm>
        </p:grpSpPr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A9CCFC61-D154-4C9F-A6B9-FABE1D9A795A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defTabSz="901873"/>
              <a:endParaRPr sz="17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9A15EB3A-826F-4988-AD72-034D78E7BD8F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defTabSz="901873"/>
              <a:endParaRPr sz="1775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6D988E09-9093-42F4-B894-80BEAADA80F5}"/>
                </a:ext>
              </a:extLst>
            </p:cNvPr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7" name="object 12">
                <a:extLst>
                  <a:ext uri="{FF2B5EF4-FFF2-40B4-BE49-F238E27FC236}">
                    <a16:creationId xmlns:a16="http://schemas.microsoft.com/office/drawing/2014/main" id="{3F7B883A-41AE-4BB4-A4CB-F1AE143EB459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pPr defTabSz="901873"/>
                <a:endParaRPr sz="1775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499BBC27-4195-4163-B505-527D4B7C7721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pPr defTabSz="901873"/>
                <a:endParaRPr sz="1775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52" name="Rectangle 6">
            <a:extLst>
              <a:ext uri="{FF2B5EF4-FFF2-40B4-BE49-F238E27FC236}">
                <a16:creationId xmlns:a16="http://schemas.microsoft.com/office/drawing/2014/main" id="{4953577D-3F54-4246-9CAC-9ECE45C232FA}"/>
              </a:ext>
            </a:extLst>
          </p:cNvPr>
          <p:cNvSpPr txBox="1">
            <a:spLocks noChangeArrowheads="1"/>
          </p:cNvSpPr>
          <p:nvPr/>
        </p:nvSpPr>
        <p:spPr>
          <a:xfrm>
            <a:off x="370132" y="685799"/>
            <a:ext cx="10393588" cy="527072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1873"/>
            <a:r>
              <a:rPr lang="ru-RU" sz="2762" b="1" dirty="0">
                <a:solidFill>
                  <a:srgbClr val="334286"/>
                </a:solidFill>
                <a:latin typeface="Arial" panose="020B0604020202020204"/>
              </a:rPr>
              <a:t>ОТВЕТСТВЕННЫЕ: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B13648-0C8F-41E0-8DE6-01C5B6072AF2}"/>
              </a:ext>
            </a:extLst>
          </p:cNvPr>
          <p:cNvSpPr txBox="1"/>
          <p:nvPr/>
        </p:nvSpPr>
        <p:spPr>
          <a:xfrm>
            <a:off x="305316" y="4743918"/>
            <a:ext cx="11788752" cy="16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1873"/>
            <a:r>
              <a:rPr lang="ru-RU" sz="19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rPr>
              <a:t>Отдел статистики рыночных услуг, строительства, инвестиций и жилищно-коммунального хозяйства</a:t>
            </a:r>
          </a:p>
          <a:p>
            <a:pPr defTabSz="901873"/>
            <a:endParaRPr lang="ru-RU" sz="1973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</a:endParaRPr>
          </a:p>
          <a:p>
            <a:pPr defTabSz="901873"/>
            <a:endParaRPr lang="ru-RU" sz="1973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</a:endParaRPr>
          </a:p>
          <a:p>
            <a:pPr defTabSz="901873"/>
            <a:r>
              <a:rPr lang="ru-RU" sz="1973" u="sng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rPr>
              <a:t>Начальник отдела:</a:t>
            </a:r>
            <a:r>
              <a:rPr lang="ru-RU" sz="19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rPr>
              <a:t> Чернышова Виктория Викторовна</a:t>
            </a: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6517083E-2780-4C40-94C8-B235EE4AF37E}"/>
              </a:ext>
            </a:extLst>
          </p:cNvPr>
          <p:cNvSpPr txBox="1">
            <a:spLocks noChangeArrowheads="1"/>
          </p:cNvSpPr>
          <p:nvPr/>
        </p:nvSpPr>
        <p:spPr>
          <a:xfrm>
            <a:off x="455633" y="3565236"/>
            <a:ext cx="10393588" cy="108552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01873"/>
            <a:r>
              <a:rPr lang="ru-RU" sz="2367" b="1" u="sng" dirty="0">
                <a:solidFill>
                  <a:srgbClr val="334286"/>
                </a:solidFill>
                <a:latin typeface="Arial" panose="020B0604020202020204"/>
              </a:rPr>
              <a:t>ТЕРРИТОРИАЛЬНЫЙ ОРГАН ФЕДЕРАЛЬНОЙ СЛУЖБЫ ГОСУДАРСТВЕННОЙ СТАТИСТИКИ ПО КАМЧАТСКОМУ КРАЮ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6FC3B-E823-4882-BBEC-7DDDABBF7F66}"/>
              </a:ext>
            </a:extLst>
          </p:cNvPr>
          <p:cNvSpPr txBox="1"/>
          <p:nvPr/>
        </p:nvSpPr>
        <p:spPr>
          <a:xfrm>
            <a:off x="370132" y="1861898"/>
            <a:ext cx="10917722" cy="11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defTabSz="901873">
              <a:spcAft>
                <a:spcPts val="592"/>
              </a:spcAft>
            </a:pPr>
            <a:r>
              <a:rPr lang="ru-RU" sz="19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rPr>
              <a:t>Управление статистики строительства, инвестиций и жилищно-коммунального хозяйства </a:t>
            </a:r>
          </a:p>
          <a:p>
            <a:pPr marL="0" lvl="2" defTabSz="901873">
              <a:spcAft>
                <a:spcPts val="592"/>
              </a:spcAft>
            </a:pPr>
            <a:endParaRPr lang="ru-RU" sz="1973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</a:endParaRPr>
          </a:p>
          <a:p>
            <a:pPr marL="0" lvl="2" defTabSz="901873">
              <a:spcAft>
                <a:spcPts val="592"/>
              </a:spcAft>
            </a:pPr>
            <a:r>
              <a:rPr lang="ru-RU" sz="1973" u="sng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rPr>
              <a:t>Начальник управления:</a:t>
            </a:r>
            <a:r>
              <a:rPr lang="ru-RU" sz="19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</a:rPr>
              <a:t> Власенко Нина Алексеевна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DD2BD66-2B51-4A59-AD14-EE1A11E0174C}"/>
              </a:ext>
            </a:extLst>
          </p:cNvPr>
          <p:cNvSpPr txBox="1">
            <a:spLocks noChangeArrowheads="1"/>
          </p:cNvSpPr>
          <p:nvPr/>
        </p:nvSpPr>
        <p:spPr>
          <a:xfrm>
            <a:off x="288919" y="1223964"/>
            <a:ext cx="10393588" cy="65135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01873"/>
            <a:r>
              <a:rPr lang="ru-RU" sz="2367" b="1" u="sng" dirty="0">
                <a:solidFill>
                  <a:srgbClr val="334286"/>
                </a:solidFill>
                <a:latin typeface="Arial" panose="020B0604020202020204"/>
              </a:rPr>
              <a:t>ФЕДЕРАЛЬНАЯ СЛУЖБА ГОСУДАРСТВЕННОЙ СТАТИСТИКИ </a:t>
            </a:r>
          </a:p>
        </p:txBody>
      </p:sp>
    </p:spTree>
    <p:extLst>
      <p:ext uri="{BB962C8B-B14F-4D97-AF65-F5344CB8AC3E}">
        <p14:creationId xmlns:p14="http://schemas.microsoft.com/office/powerpoint/2010/main" val="344480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6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ПОНЯТИЕ ИНВЕСТИЦИЙ В ОСНОВНОЙ КАПИТАЛ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D6CB23-31FD-4EE3-A20A-90D9C420EAF4}"/>
              </a:ext>
            </a:extLst>
          </p:cNvPr>
          <p:cNvSpPr/>
          <p:nvPr/>
        </p:nvSpPr>
        <p:spPr>
          <a:xfrm>
            <a:off x="4219548" y="1531001"/>
            <a:ext cx="766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2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инвестиционной деятельности в Российской Федерации, осуществляемой в форме капитальных вложений» </a:t>
            </a:r>
          </a:p>
          <a:p>
            <a:pPr lvl="0" algn="ctr">
              <a:lnSpc>
                <a:spcPts val="1600"/>
              </a:lnSpc>
            </a:pPr>
            <a:r>
              <a:rPr lang="ru-RU" sz="12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25 февраля 1999 года № 39-ФЗ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3FFE8-39F2-4AE8-B4FB-FFEB1532F8FB}"/>
              </a:ext>
            </a:extLst>
          </p:cNvPr>
          <p:cNvSpPr txBox="1"/>
          <p:nvPr/>
        </p:nvSpPr>
        <p:spPr>
          <a:xfrm>
            <a:off x="1349199" y="1538756"/>
            <a:ext cx="2674833" cy="69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">
              <a:lnSpc>
                <a:spcPts val="1600"/>
              </a:lnSpc>
              <a:spcBef>
                <a:spcPts val="1335"/>
              </a:spcBef>
            </a:pPr>
            <a:r>
              <a:rPr lang="ru-RU" sz="12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документ, регламентирующий инвестиционную деятельность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3C399A-B37E-4EEA-8061-CA4D0ACE8F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160" y="1556639"/>
            <a:ext cx="628523" cy="62852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D3EB6BC-F368-4652-B765-BD668FFBC2B7}"/>
              </a:ext>
            </a:extLst>
          </p:cNvPr>
          <p:cNvCxnSpPr/>
          <p:nvPr/>
        </p:nvCxnSpPr>
        <p:spPr>
          <a:xfrm flipV="1">
            <a:off x="371475" y="2220571"/>
            <a:ext cx="11682632" cy="60356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9D02D10-B22F-447D-A15A-8690D69C8750}"/>
              </a:ext>
            </a:extLst>
          </p:cNvPr>
          <p:cNvSpPr/>
          <p:nvPr/>
        </p:nvSpPr>
        <p:spPr>
          <a:xfrm>
            <a:off x="4090789" y="1656655"/>
            <a:ext cx="446456" cy="358924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4CDD86-4EF2-45E5-A5E7-52C6355B6F75}"/>
              </a:ext>
            </a:extLst>
          </p:cNvPr>
          <p:cNvSpPr txBox="1"/>
          <p:nvPr/>
        </p:nvSpPr>
        <p:spPr>
          <a:xfrm>
            <a:off x="2351475" y="2714001"/>
            <a:ext cx="1739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4F22E6-F04E-4D3C-9041-80E2ADEDC71F}"/>
              </a:ext>
            </a:extLst>
          </p:cNvPr>
          <p:cNvSpPr txBox="1"/>
          <p:nvPr/>
        </p:nvSpPr>
        <p:spPr>
          <a:xfrm>
            <a:off x="2351475" y="3912510"/>
            <a:ext cx="2395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</a:t>
            </a:r>
            <a:b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6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3D7724-A0E5-4EB1-B9D0-1D064CDFBE48}"/>
              </a:ext>
            </a:extLst>
          </p:cNvPr>
          <p:cNvSpPr txBox="1"/>
          <p:nvPr/>
        </p:nvSpPr>
        <p:spPr>
          <a:xfrm>
            <a:off x="2351476" y="5047521"/>
            <a:ext cx="1739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Капитальные </a:t>
            </a:r>
            <a:b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вложения</a:t>
            </a:r>
            <a:endParaRPr lang="ru-RU" sz="16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BFD8C1-F515-4684-BA0A-FD7097D5DAFD}"/>
              </a:ext>
            </a:extLst>
          </p:cNvPr>
          <p:cNvSpPr txBox="1"/>
          <p:nvPr/>
        </p:nvSpPr>
        <p:spPr>
          <a:xfrm>
            <a:off x="5402368" y="2497550"/>
            <a:ext cx="6789632" cy="93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ts val="13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средства, ценные бумаги, иное имущество, в том числе имущественные права, иные права, имеющие денежную оценку,  вкладываемые в объекты предпринимательской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иной деятельности в целях получения прибыли и (или) достижения иного полезного эффекта. Ориентация на будущие доходы при вложении капитала – существенная черта, отличающая инвестиции от текущих затрат на производство товаров и услуг.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C913F-6A7C-4CBA-8824-A7583E767503}"/>
              </a:ext>
            </a:extLst>
          </p:cNvPr>
          <p:cNvSpPr txBox="1"/>
          <p:nvPr/>
        </p:nvSpPr>
        <p:spPr>
          <a:xfrm>
            <a:off x="5402368" y="3971078"/>
            <a:ext cx="6789632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Вложения инвестиций и осуществление практических действий в целях получения прибыли и (или) достижения иного полезного эффекта.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EB63C4-778E-45C4-AAE7-782BFAC9E212}"/>
              </a:ext>
            </a:extLst>
          </p:cNvPr>
          <p:cNvSpPr txBox="1"/>
          <p:nvPr/>
        </p:nvSpPr>
        <p:spPr>
          <a:xfrm>
            <a:off x="5402368" y="4859822"/>
            <a:ext cx="6789632" cy="11035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Инвестиции в основной капитал (основные средства), в том числе затраты на новое строительство, реконструкцию и техническое перевооружение действующих предприятий, приобретение машин, оборудования, инструмента, инвентаря, проектно-изыскательские работы и другие затраты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A265733-4F4E-47D4-9008-559E5E95FB76}"/>
              </a:ext>
            </a:extLst>
          </p:cNvPr>
          <p:cNvCxnSpPr/>
          <p:nvPr/>
        </p:nvCxnSpPr>
        <p:spPr>
          <a:xfrm flipV="1">
            <a:off x="2208250" y="3609865"/>
            <a:ext cx="9972000" cy="60356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40922AA-7E3F-4E64-88A6-412A894D893C}"/>
              </a:ext>
            </a:extLst>
          </p:cNvPr>
          <p:cNvCxnSpPr/>
          <p:nvPr/>
        </p:nvCxnSpPr>
        <p:spPr>
          <a:xfrm flipV="1">
            <a:off x="2220000" y="4678672"/>
            <a:ext cx="9972000" cy="60356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793" y="3227301"/>
            <a:ext cx="1487553" cy="148755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Рубль">
            <a:extLst>
              <a:ext uri="{FF2B5EF4-FFF2-40B4-BE49-F238E27FC236}">
                <a16:creationId xmlns:a16="http://schemas.microsoft.com/office/drawing/2014/main" id="{01E4E8EF-98D5-43B3-8B92-BBB794B50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939" y="3798449"/>
            <a:ext cx="345258" cy="345258"/>
          </a:xfrm>
          <a:prstGeom prst="rect">
            <a:avLst/>
          </a:prstGeom>
        </p:spPr>
      </p:pic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306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6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СУБЪЕКТЫ ИНВЕСТИЦИОННОЙ ДЕЯТЕЛЬНОСТИ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74957C-8DA8-4ACA-B9EE-9214DC15C5AB}"/>
              </a:ext>
            </a:extLst>
          </p:cNvPr>
          <p:cNvSpPr txBox="1"/>
          <p:nvPr/>
        </p:nvSpPr>
        <p:spPr>
          <a:xfrm rot="16200000">
            <a:off x="-369876" y="1992472"/>
            <a:ext cx="1739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8AC5DB-A090-49B0-8897-A0CA83EBFA2A}"/>
              </a:ext>
            </a:extLst>
          </p:cNvPr>
          <p:cNvSpPr txBox="1"/>
          <p:nvPr/>
        </p:nvSpPr>
        <p:spPr>
          <a:xfrm rot="16200000">
            <a:off x="-213553" y="3474589"/>
            <a:ext cx="1426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ЗАКАЗЧИКИ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E27EF1-7361-40AD-9178-AAC415982CF5}"/>
              </a:ext>
            </a:extLst>
          </p:cNvPr>
          <p:cNvSpPr txBox="1"/>
          <p:nvPr/>
        </p:nvSpPr>
        <p:spPr>
          <a:xfrm>
            <a:off x="6619854" y="2015321"/>
            <a:ext cx="2105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ПОДРЯДЧИКИ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49F06E-ACA0-4D19-B227-322D20A4D39D}"/>
              </a:ext>
            </a:extLst>
          </p:cNvPr>
          <p:cNvSpPr txBox="1"/>
          <p:nvPr/>
        </p:nvSpPr>
        <p:spPr>
          <a:xfrm rot="16200000">
            <a:off x="-426707" y="5118735"/>
            <a:ext cx="1852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ЗАСТРОЙЩИКИ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D661DE-FE52-4B46-A3D7-D349505B94EE}"/>
              </a:ext>
            </a:extLst>
          </p:cNvPr>
          <p:cNvSpPr txBox="1"/>
          <p:nvPr/>
        </p:nvSpPr>
        <p:spPr>
          <a:xfrm>
            <a:off x="711637" y="1515082"/>
            <a:ext cx="5501156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100" dirty="0"/>
              <a:t>Физические и юридические лица, создаваемые на основе договора о совместной деятельности и не имеющие статуса юридического лица объединения юридических лиц, государственные органы, органы местного самоуправления, </a:t>
            </a:r>
            <a:br>
              <a:rPr lang="ru-RU" sz="1100" dirty="0"/>
            </a:br>
            <a:r>
              <a:rPr lang="ru-RU" sz="1100" dirty="0"/>
              <a:t>а также иностранные субъекты предпринимательской деятельности, осуществляющие капитальные вложения на территории Российской Федерации с использованием собственных и (или) привлеченных средств в соответствии </a:t>
            </a:r>
            <a:br>
              <a:rPr lang="ru-RU" sz="1100" dirty="0"/>
            </a:br>
            <a:r>
              <a:rPr lang="ru-RU" sz="1100" dirty="0"/>
              <a:t>с законодательством Российской Федерации.</a:t>
            </a:r>
          </a:p>
        </p:txBody>
      </p:sp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3F262B1-2346-4A1B-8DC2-AA5041ED9711}"/>
              </a:ext>
            </a:extLst>
          </p:cNvPr>
          <p:cNvSpPr txBox="1"/>
          <p:nvPr/>
        </p:nvSpPr>
        <p:spPr>
          <a:xfrm>
            <a:off x="669058" y="2996364"/>
            <a:ext cx="5501156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Уполномоченные на то инвесторами физические и юридические лица, которые осуществляют реализацию инвестиционных проектов. Заказчиками могут быть инвесторы. Заказчик, не являющийся инвестором, наделяется правами владения, пользования и распоряжения капитальными вложениями на период </a:t>
            </a:r>
            <a:br>
              <a:rPr lang="ru-RU" dirty="0"/>
            </a:br>
            <a:r>
              <a:rPr lang="ru-RU" dirty="0"/>
              <a:t>и в пределах полномочий, которые установлены договором и (или) государственным контрактом в соответствии с законодательством Российской Федерации.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43A9E8-CD41-4116-A450-839F94B83D1C}"/>
              </a:ext>
            </a:extLst>
          </p:cNvPr>
          <p:cNvSpPr txBox="1"/>
          <p:nvPr/>
        </p:nvSpPr>
        <p:spPr>
          <a:xfrm>
            <a:off x="669057" y="4610469"/>
            <a:ext cx="5501156" cy="1426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Физические и юридические лица, обеспечивающее на принадлежащих им земельных участках или на земельных участках иных правообладателей строительство, реконструкцию, модернизацию объектов капитального  строительства, а также выполнение инженерных изысканий, подготовку проектной документации для реализации инвестиционных проектов. </a:t>
            </a:r>
            <a:br>
              <a:rPr lang="ru-RU" dirty="0"/>
            </a:br>
            <a:r>
              <a:rPr lang="ru-RU" dirty="0"/>
              <a:t>При выполнении строительных работ подрядным способом застройщик </a:t>
            </a:r>
            <a:br>
              <a:rPr lang="ru-RU" dirty="0"/>
            </a:br>
            <a:r>
              <a:rPr lang="ru-RU" dirty="0"/>
              <a:t>по отношению к подрядной строительной организации выступает</a:t>
            </a:r>
            <a:br>
              <a:rPr lang="en-US" dirty="0"/>
            </a:br>
            <a:r>
              <a:rPr lang="ru-RU" dirty="0"/>
              <a:t>в роли </a:t>
            </a:r>
            <a:r>
              <a:rPr lang="en-US" dirty="0"/>
              <a:t> </a:t>
            </a:r>
            <a:r>
              <a:rPr lang="ru-RU" dirty="0"/>
              <a:t>заказчика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35A2C1D-BF15-4AD8-98F0-79280CDF87E4}"/>
              </a:ext>
            </a:extLst>
          </p:cNvPr>
          <p:cNvCxnSpPr/>
          <p:nvPr/>
        </p:nvCxnSpPr>
        <p:spPr>
          <a:xfrm>
            <a:off x="6417892" y="1538695"/>
            <a:ext cx="0" cy="4517559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B387EC4-1743-441C-B438-A94DC79A9AEB}"/>
              </a:ext>
            </a:extLst>
          </p:cNvPr>
          <p:cNvSpPr txBox="1"/>
          <p:nvPr/>
        </p:nvSpPr>
        <p:spPr>
          <a:xfrm>
            <a:off x="6619854" y="2353875"/>
            <a:ext cx="5155447" cy="759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Физические и юридические лица, которые выполняют работы по договору подряда и (или) государственному или муниципальному контракту,  заключаемым с заказчиками в соответствии с Гражданским кодексом  Российской Федерации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AB643E-239A-49D7-9069-60C703D18D71}"/>
              </a:ext>
            </a:extLst>
          </p:cNvPr>
          <p:cNvSpPr txBox="1"/>
          <p:nvPr/>
        </p:nvSpPr>
        <p:spPr>
          <a:xfrm>
            <a:off x="6619854" y="4042972"/>
            <a:ext cx="5155447" cy="759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Физические и юридические лица, а также государственные органы, органы местного самоуправления, иностранные государства, международные объединения и организации, для которых создаются указанные объекты. Пользователями объектов капитальных вложений могут быть инвесторы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3BCCCB-9852-4157-8DEF-E1C7B605B0C2}"/>
              </a:ext>
            </a:extLst>
          </p:cNvPr>
          <p:cNvSpPr txBox="1"/>
          <p:nvPr/>
        </p:nvSpPr>
        <p:spPr>
          <a:xfrm>
            <a:off x="6619854" y="3351478"/>
            <a:ext cx="6789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ПОЛЬЗОВАТЕЛИ ОБЪЕКТОВ</a:t>
            </a:r>
            <a:r>
              <a:rPr lang="en-US" dirty="0"/>
              <a:t> </a:t>
            </a:r>
            <a:r>
              <a:rPr lang="ru-RU" dirty="0"/>
              <a:t>КАПИТАЛЬНЫХ </a:t>
            </a:r>
            <a:br>
              <a:rPr lang="ru-RU" dirty="0"/>
            </a:br>
            <a:r>
              <a:rPr lang="ru-RU" dirty="0"/>
              <a:t>ВЛОЖЕНИЙ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6BBE91-1CAF-47D2-8190-BF72BABD1B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35029" y="5011692"/>
            <a:ext cx="1375863" cy="1375863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9B3A62F-44E5-4F99-821E-5870CAEB24F1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45BEC75A-ED5D-4F69-BA63-6A43D72C387F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AE065A19-093E-4887-9C51-98CD44C50821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255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608965"/>
            <a:ext cx="10975433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СОСТАВ ИНВЕСТИЦИЙ В ОСНОВНОЙ КАПИТАЛ </a:t>
            </a:r>
            <a:br>
              <a:rPr lang="ru-RU" b="1" spc="-70" dirty="0"/>
            </a:br>
            <a:r>
              <a:rPr lang="ru-RU" b="1" spc="-70" dirty="0"/>
              <a:t>В СТАТИСТИЧЕСКОМ УЧЕТЕ</a:t>
            </a:r>
          </a:p>
        </p:txBody>
      </p:sp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6A6018B-768C-42E4-9CB4-2C84B18F96A8}"/>
              </a:ext>
            </a:extLst>
          </p:cNvPr>
          <p:cNvSpPr/>
          <p:nvPr/>
        </p:nvSpPr>
        <p:spPr>
          <a:xfrm rot="16200000">
            <a:off x="-1933065" y="3570594"/>
            <a:ext cx="525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инвестициях в основной капитал </a:t>
            </a:r>
            <a:r>
              <a:rPr lang="ru-RU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учитываются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28F5046-C0C1-4193-8348-EEBFDB528BA4}"/>
              </a:ext>
            </a:extLst>
          </p:cNvPr>
          <p:cNvSpPr/>
          <p:nvPr/>
        </p:nvSpPr>
        <p:spPr>
          <a:xfrm rot="16200000">
            <a:off x="4056674" y="3570594"/>
            <a:ext cx="525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инвестициях в основной капитал </a:t>
            </a:r>
            <a:b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учитываются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7A6608-E808-4C04-B24E-13930EF7D5F1}"/>
              </a:ext>
            </a:extLst>
          </p:cNvPr>
          <p:cNvSpPr txBox="1"/>
          <p:nvPr/>
        </p:nvSpPr>
        <p:spPr>
          <a:xfrm>
            <a:off x="1017806" y="1938261"/>
            <a:ext cx="5204669" cy="593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строительство, реконструкцию (включая расширение </a:t>
            </a:r>
            <a:br>
              <a:rPr lang="ru-RU" dirty="0"/>
            </a:br>
            <a:r>
              <a:rPr lang="ru-RU" dirty="0"/>
              <a:t>и модернизацию) объектов, которые приводят к увеличению </a:t>
            </a:r>
          </a:p>
          <a:p>
            <a:r>
              <a:rPr lang="ru-RU" dirty="0"/>
              <a:t>их первоначальной стоимости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A0C6C6-E6F3-469A-90EA-67DB38D81657}"/>
              </a:ext>
            </a:extLst>
          </p:cNvPr>
          <p:cNvSpPr txBox="1"/>
          <p:nvPr/>
        </p:nvSpPr>
        <p:spPr>
          <a:xfrm>
            <a:off x="1022000" y="2558710"/>
            <a:ext cx="5200475" cy="759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Приобретение машин, оборудования, транспортных средств, производственного и хозяйственного инвентаря, бухгалтерский учет которых осуществляется в порядке, установленном для учета вложений </a:t>
            </a:r>
            <a:br>
              <a:rPr lang="ru-RU" dirty="0"/>
            </a:br>
            <a:r>
              <a:rPr lang="ru-RU" dirty="0"/>
              <a:t>во внеоборотные активы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5FB7A0-5CE4-4A21-9ACD-B3DD534FCDD3}"/>
              </a:ext>
            </a:extLst>
          </p:cNvPr>
          <p:cNvSpPr txBox="1"/>
          <p:nvPr/>
        </p:nvSpPr>
        <p:spPr>
          <a:xfrm>
            <a:off x="1022000" y="3353168"/>
            <a:ext cx="5200475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Затраты, осуществленные за счет денежных средств граждан </a:t>
            </a:r>
            <a:br>
              <a:rPr lang="ru-RU" dirty="0"/>
            </a:br>
            <a:r>
              <a:rPr lang="ru-RU" dirty="0"/>
              <a:t>и юридических лиц, привлеченных организациями-застройщиками для долевого строительства на основе договоров, оформленных в соответствии с Федеральным законом от  30.12.2004 № 214-ФЗ «Об участии в долевом строительстве многоквартирных домов и иных объектов недвижимости </a:t>
            </a:r>
            <a:br>
              <a:rPr lang="ru-RU" dirty="0"/>
            </a:br>
            <a:r>
              <a:rPr lang="ru-RU" dirty="0"/>
              <a:t>и о внесении изменений в некоторые законодательные акты Российской Федерации»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B5C44E-CAA1-4880-8F46-C47418B173C2}"/>
              </a:ext>
            </a:extLst>
          </p:cNvPr>
          <p:cNvSpPr txBox="1"/>
          <p:nvPr/>
        </p:nvSpPr>
        <p:spPr>
          <a:xfrm>
            <a:off x="1022000" y="4634997"/>
            <a:ext cx="6094602" cy="2596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Инвестиции в объекты интеллектуальной собственности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467659-1552-4E50-8609-B73C604BAB63}"/>
              </a:ext>
            </a:extLst>
          </p:cNvPr>
          <p:cNvSpPr txBox="1"/>
          <p:nvPr/>
        </p:nvSpPr>
        <p:spPr>
          <a:xfrm>
            <a:off x="1022000" y="4919861"/>
            <a:ext cx="6094602" cy="2596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Инвестиции в культивируемые биологические ресурсы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E86608-D0DE-4ECD-808C-A5104F7A1A5F}"/>
              </a:ext>
            </a:extLst>
          </p:cNvPr>
          <p:cNvSpPr txBox="1"/>
          <p:nvPr/>
        </p:nvSpPr>
        <p:spPr>
          <a:xfrm>
            <a:off x="1017806" y="5235716"/>
            <a:ext cx="6094602" cy="426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приобретение поступивших по импорту </a:t>
            </a:r>
          </a:p>
          <a:p>
            <a:r>
              <a:rPr lang="ru-RU" dirty="0"/>
              <a:t>основных средств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5900CA9-4310-470B-A4E6-F5DCC3FDB927}"/>
              </a:ext>
            </a:extLst>
          </p:cNvPr>
          <p:cNvCxnSpPr>
            <a:cxnSpLocks/>
          </p:cNvCxnSpPr>
          <p:nvPr/>
        </p:nvCxnSpPr>
        <p:spPr>
          <a:xfrm>
            <a:off x="1099247" y="2531372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04412E01-F687-4136-BFA8-0D3DEDECE5AC}"/>
              </a:ext>
            </a:extLst>
          </p:cNvPr>
          <p:cNvCxnSpPr>
            <a:cxnSpLocks/>
          </p:cNvCxnSpPr>
          <p:nvPr/>
        </p:nvCxnSpPr>
        <p:spPr>
          <a:xfrm>
            <a:off x="1099247" y="3317509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B6AD355-848E-45B3-99C8-370CDE8D6E27}"/>
              </a:ext>
            </a:extLst>
          </p:cNvPr>
          <p:cNvCxnSpPr>
            <a:cxnSpLocks/>
          </p:cNvCxnSpPr>
          <p:nvPr/>
        </p:nvCxnSpPr>
        <p:spPr>
          <a:xfrm>
            <a:off x="1099247" y="4613128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A0B0911-26F3-4D5B-AE5F-E49FBC479D14}"/>
              </a:ext>
            </a:extLst>
          </p:cNvPr>
          <p:cNvCxnSpPr>
            <a:cxnSpLocks/>
          </p:cNvCxnSpPr>
          <p:nvPr/>
        </p:nvCxnSpPr>
        <p:spPr>
          <a:xfrm>
            <a:off x="1099247" y="4919861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A3A01BB-0916-4081-A37E-2F8852DDDFA6}"/>
              </a:ext>
            </a:extLst>
          </p:cNvPr>
          <p:cNvCxnSpPr>
            <a:cxnSpLocks/>
          </p:cNvCxnSpPr>
          <p:nvPr/>
        </p:nvCxnSpPr>
        <p:spPr>
          <a:xfrm>
            <a:off x="1099247" y="5179547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3C6256B-95D3-4CAE-A20D-D6342CD3B43F}"/>
              </a:ext>
            </a:extLst>
          </p:cNvPr>
          <p:cNvSpPr txBox="1"/>
          <p:nvPr/>
        </p:nvSpPr>
        <p:spPr>
          <a:xfrm>
            <a:off x="7028518" y="1922214"/>
            <a:ext cx="3562583" cy="1426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приобретение квартир в объектах жилого фонда, зачисляемых на баланс организации и учитываемых на счетах учета основных средств, машин, оборудования, транспортных средств, производственного </a:t>
            </a:r>
            <a:br>
              <a:rPr lang="ru-RU" dirty="0"/>
            </a:br>
            <a:r>
              <a:rPr lang="ru-RU" dirty="0"/>
              <a:t>и хозяйственного инвентаря, числившихся ранее на балансе других юридических и физических лиц (кроме приобретения по импорту)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00F707-1F86-49E0-94A8-DF19BE74D829}"/>
              </a:ext>
            </a:extLst>
          </p:cNvPr>
          <p:cNvSpPr txBox="1"/>
          <p:nvPr/>
        </p:nvSpPr>
        <p:spPr>
          <a:xfrm>
            <a:off x="7028518" y="3490840"/>
            <a:ext cx="3558389" cy="426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приобретение объектов, </a:t>
            </a:r>
            <a:br>
              <a:rPr lang="ru-RU" dirty="0"/>
            </a:br>
            <a:r>
              <a:rPr lang="ru-RU" dirty="0"/>
              <a:t>не завершенных строительством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3C234-EC15-4158-A3DB-A60110082898}"/>
              </a:ext>
            </a:extLst>
          </p:cNvPr>
          <p:cNvSpPr txBox="1"/>
          <p:nvPr/>
        </p:nvSpPr>
        <p:spPr>
          <a:xfrm>
            <a:off x="7028518" y="4264703"/>
            <a:ext cx="3476948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приобретение юридическими лицами в собственность земельных участков, объектов природопользования; контрактов, договоров аренды, лицензий (включая права пользования природными объектами), деловой репутации («гудвилла») и деловых связей (маркетинговых активов)</a:t>
            </a: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D3737558-0941-4083-AC5D-4E209BFAAAA6}"/>
              </a:ext>
            </a:extLst>
          </p:cNvPr>
          <p:cNvSpPr/>
          <p:nvPr/>
        </p:nvSpPr>
        <p:spPr>
          <a:xfrm>
            <a:off x="10559575" y="1983550"/>
            <a:ext cx="305238" cy="1890255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9FC275DA-B8B4-48B3-896D-1D4D695D0EF1}"/>
              </a:ext>
            </a:extLst>
          </p:cNvPr>
          <p:cNvCxnSpPr>
            <a:cxnSpLocks/>
          </p:cNvCxnSpPr>
          <p:nvPr/>
        </p:nvCxnSpPr>
        <p:spPr>
          <a:xfrm>
            <a:off x="7114153" y="3404760"/>
            <a:ext cx="34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8F7A0D-BED6-4A3E-8C37-116254759354}"/>
              </a:ext>
            </a:extLst>
          </p:cNvPr>
          <p:cNvSpPr txBox="1"/>
          <p:nvPr/>
        </p:nvSpPr>
        <p:spPr>
          <a:xfrm>
            <a:off x="10969386" y="2613524"/>
            <a:ext cx="1132053" cy="593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b="1" dirty="0">
                <a:solidFill>
                  <a:srgbClr val="334286"/>
                </a:solidFill>
              </a:rPr>
              <a:t>Отражаются</a:t>
            </a:r>
            <a:br>
              <a:rPr lang="ru-RU" sz="1200" b="1" dirty="0">
                <a:solidFill>
                  <a:srgbClr val="334286"/>
                </a:solidFill>
              </a:rPr>
            </a:br>
            <a:r>
              <a:rPr lang="ru-RU" sz="1200" b="1" dirty="0">
                <a:solidFill>
                  <a:srgbClr val="334286"/>
                </a:solidFill>
              </a:rPr>
              <a:t>кроме</a:t>
            </a:r>
            <a:br>
              <a:rPr lang="ru-RU" sz="1200" b="1" dirty="0">
                <a:solidFill>
                  <a:srgbClr val="334286"/>
                </a:solidFill>
              </a:rPr>
            </a:br>
            <a:r>
              <a:rPr lang="ru-RU" sz="1200" b="1" dirty="0">
                <a:solidFill>
                  <a:srgbClr val="334286"/>
                </a:solidFill>
              </a:rPr>
              <a:t>того</a:t>
            </a:r>
          </a:p>
        </p:txBody>
      </p:sp>
      <p:sp>
        <p:nvSpPr>
          <p:cNvPr id="66" name="Правая фигурная скобка 65">
            <a:extLst>
              <a:ext uri="{FF2B5EF4-FFF2-40B4-BE49-F238E27FC236}">
                <a16:creationId xmlns:a16="http://schemas.microsoft.com/office/drawing/2014/main" id="{251FB340-3E58-461E-8166-7A968D7175B2}"/>
              </a:ext>
            </a:extLst>
          </p:cNvPr>
          <p:cNvSpPr/>
          <p:nvPr/>
        </p:nvSpPr>
        <p:spPr>
          <a:xfrm>
            <a:off x="10559575" y="4289315"/>
            <a:ext cx="248471" cy="1036498"/>
          </a:xfrm>
          <a:prstGeom prst="rightBrace">
            <a:avLst>
              <a:gd name="adj1" fmla="val 59050"/>
              <a:gd name="adj2" fmla="val 52022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D81021-7BD5-499E-8653-85FE8BAE6484}"/>
              </a:ext>
            </a:extLst>
          </p:cNvPr>
          <p:cNvSpPr txBox="1"/>
          <p:nvPr/>
        </p:nvSpPr>
        <p:spPr>
          <a:xfrm>
            <a:off x="10810874" y="4180881"/>
            <a:ext cx="1449078" cy="109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fontAlgn="ctr">
              <a:lnSpc>
                <a:spcPts val="1300"/>
              </a:lnSpc>
              <a:spcBef>
                <a:spcPts val="0"/>
              </a:spcBef>
              <a:defRPr sz="12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/>
              <a:t>Учитываются </a:t>
            </a:r>
            <a:br>
              <a:rPr lang="ru-RU" sz="1050" dirty="0"/>
            </a:br>
            <a:r>
              <a:rPr lang="ru-RU" sz="1050" dirty="0"/>
              <a:t>в составе инвестиций в непроизведенные  нефинансовые активы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E6484E2-56C9-46F5-A53D-9CBDA62FF06A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E8032786-A096-4DD2-8F74-197B64C49DAD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5D92E9D1-8567-4400-B3CB-487C7AEFF883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126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18021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br>
              <a:rPr lang="ru-RU" b="1" spc="-70" dirty="0"/>
            </a:br>
            <a:r>
              <a:rPr lang="ru-RU" sz="140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в соответствии с Общероссийским классификатором основных фондов, ОК 013-2014 (СНС 2008)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E70821-446C-4977-A3BE-2898231012DD}"/>
              </a:ext>
            </a:extLst>
          </p:cNvPr>
          <p:cNvSpPr txBox="1"/>
          <p:nvPr/>
        </p:nvSpPr>
        <p:spPr>
          <a:xfrm>
            <a:off x="515430" y="1664997"/>
            <a:ext cx="243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и сооружения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14C3E6-0409-44D6-AB91-609642D614B3}"/>
              </a:ext>
            </a:extLst>
          </p:cNvPr>
          <p:cNvSpPr txBox="1"/>
          <p:nvPr/>
        </p:nvSpPr>
        <p:spPr>
          <a:xfrm>
            <a:off x="4565109" y="4839658"/>
            <a:ext cx="2506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Транспортные средства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3F62B2-3267-4DFF-92A1-BD5C074F6C27}"/>
              </a:ext>
            </a:extLst>
          </p:cNvPr>
          <p:cNvSpPr txBox="1"/>
          <p:nvPr/>
        </p:nvSpPr>
        <p:spPr>
          <a:xfrm>
            <a:off x="545220" y="3872175"/>
            <a:ext cx="243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Машины и оборудование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F87624-3ECB-49A8-8BF9-E835D4E204D3}"/>
              </a:ext>
            </a:extLst>
          </p:cNvPr>
          <p:cNvSpPr txBox="1"/>
          <p:nvPr/>
        </p:nvSpPr>
        <p:spPr>
          <a:xfrm>
            <a:off x="4358043" y="1692835"/>
            <a:ext cx="2811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Объекты интеллектуальной собственности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DEBAB5-BCDB-4B8F-8EB7-E79C8ACF3C72}"/>
              </a:ext>
            </a:extLst>
          </p:cNvPr>
          <p:cNvSpPr txBox="1"/>
          <p:nvPr/>
        </p:nvSpPr>
        <p:spPr>
          <a:xfrm>
            <a:off x="8958143" y="1664997"/>
            <a:ext cx="2086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Прочие инвестиции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B327F3-B1E5-47EC-98C7-BB3919FBE02E}"/>
              </a:ext>
            </a:extLst>
          </p:cNvPr>
          <p:cNvSpPr txBox="1"/>
          <p:nvPr/>
        </p:nvSpPr>
        <p:spPr>
          <a:xfrm>
            <a:off x="410697" y="2243141"/>
            <a:ext cx="2261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здания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помещения</a:t>
            </a:r>
          </a:p>
          <a:p>
            <a:pPr marL="171450" lvl="0" indent="-171450">
              <a:spcBef>
                <a:spcPts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(кроме жилых)</a:t>
            </a:r>
          </a:p>
          <a:p>
            <a: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</a:p>
          <a:p>
            <a: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улучшение земель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5AE929-CF0B-4E08-86A1-EEB4271CECBB}"/>
              </a:ext>
            </a:extLst>
          </p:cNvPr>
          <p:cNvSpPr txBox="1"/>
          <p:nvPr/>
        </p:nvSpPr>
        <p:spPr>
          <a:xfrm>
            <a:off x="4034236" y="5315146"/>
            <a:ext cx="2506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Транспортные средства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60B2A5-7C88-4105-98F0-7D47D6A6D527}"/>
              </a:ext>
            </a:extLst>
          </p:cNvPr>
          <p:cNvSpPr txBox="1"/>
          <p:nvPr/>
        </p:nvSpPr>
        <p:spPr>
          <a:xfrm>
            <a:off x="386823" y="4308404"/>
            <a:ext cx="23719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/>
              <a:t>Информационное, компьютерное </a:t>
            </a:r>
            <a:br>
              <a:rPr lang="ru-RU" sz="1200" dirty="0"/>
            </a:br>
            <a:r>
              <a:rPr lang="ru-RU" sz="1200" dirty="0"/>
              <a:t>и телекоммуникационное (ИКТ)</a:t>
            </a:r>
          </a:p>
          <a:p>
            <a:r>
              <a:rPr lang="ru-RU" sz="1200" dirty="0"/>
              <a:t>Прочие машины </a:t>
            </a:r>
            <a:br>
              <a:rPr lang="ru-RU" sz="1200" dirty="0"/>
            </a:br>
            <a:r>
              <a:rPr lang="ru-RU" sz="1200" dirty="0"/>
              <a:t>и оборудование, включая хозяйственный инвентарь, </a:t>
            </a:r>
            <a:br>
              <a:rPr lang="ru-RU" sz="1200" dirty="0"/>
            </a:br>
            <a:r>
              <a:rPr lang="ru-RU" sz="1200" dirty="0"/>
              <a:t>и другие объекты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9D3DEC-210F-4A37-A7EA-EFD40EC1F1D6}"/>
              </a:ext>
            </a:extLst>
          </p:cNvPr>
          <p:cNvSpPr txBox="1"/>
          <p:nvPr/>
        </p:nvSpPr>
        <p:spPr>
          <a:xfrm>
            <a:off x="4034236" y="2323863"/>
            <a:ext cx="3230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dirty="0"/>
              <a:t>из них: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научные исследования и разработки</a:t>
            </a:r>
          </a:p>
          <a:p>
            <a:r>
              <a:rPr lang="ru-RU" dirty="0"/>
              <a:t>расходы на разведку недр и оценку запасов полезных ископаемых</a:t>
            </a:r>
          </a:p>
          <a:p>
            <a:r>
              <a:rPr lang="ru-RU" dirty="0"/>
              <a:t>программное обеспечение, базы данных</a:t>
            </a:r>
          </a:p>
          <a:p>
            <a:r>
              <a:rPr lang="ru-RU" dirty="0"/>
              <a:t>оригиналы произведений развлекательного жанра, литературы </a:t>
            </a:r>
            <a:br>
              <a:rPr lang="ru-RU" dirty="0"/>
            </a:br>
            <a:r>
              <a:rPr lang="ru-RU" dirty="0"/>
              <a:t>и искусства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85FE7E-B38C-4C4C-A0A8-4A18E797262F}"/>
              </a:ext>
            </a:extLst>
          </p:cNvPr>
          <p:cNvSpPr txBox="1"/>
          <p:nvPr/>
        </p:nvSpPr>
        <p:spPr>
          <a:xfrm>
            <a:off x="8531874" y="2069959"/>
            <a:ext cx="28297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dirty="0"/>
              <a:t>из них: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затраты на формирование рабочего, продуктивного </a:t>
            </a:r>
            <a:br>
              <a:rPr lang="ru-RU" dirty="0"/>
            </a:br>
            <a:r>
              <a:rPr lang="ru-RU" dirty="0"/>
              <a:t>и племенного стада</a:t>
            </a:r>
          </a:p>
          <a:p>
            <a:endParaRPr lang="ru-RU" dirty="0"/>
          </a:p>
          <a:p>
            <a:r>
              <a:rPr lang="ru-RU" dirty="0"/>
              <a:t>затраты по насаждению </a:t>
            </a:r>
            <a:br>
              <a:rPr lang="ru-RU" dirty="0"/>
            </a:br>
            <a:r>
              <a:rPr lang="ru-RU" dirty="0"/>
              <a:t>и выращиванию многолетних культур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66577D-87E1-4F1D-AB24-783354FA44CF}"/>
              </a:ext>
            </a:extLst>
          </p:cNvPr>
          <p:cNvSpPr/>
          <p:nvPr/>
        </p:nvSpPr>
        <p:spPr>
          <a:xfrm>
            <a:off x="326427" y="1632903"/>
            <a:ext cx="2829796" cy="1938993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1B95B67-41B6-42A2-9808-1D6DB6CDEAD8}"/>
              </a:ext>
            </a:extLst>
          </p:cNvPr>
          <p:cNvCxnSpPr>
            <a:cxnSpLocks/>
          </p:cNvCxnSpPr>
          <p:nvPr/>
        </p:nvCxnSpPr>
        <p:spPr>
          <a:xfrm>
            <a:off x="645952" y="2024164"/>
            <a:ext cx="216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EC450E7-6B14-4D9E-85FD-0CF03B568E78}"/>
              </a:ext>
            </a:extLst>
          </p:cNvPr>
          <p:cNvSpPr/>
          <p:nvPr/>
        </p:nvSpPr>
        <p:spPr>
          <a:xfrm>
            <a:off x="326427" y="3841742"/>
            <a:ext cx="2829796" cy="2164775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3EDE3FAB-0A98-43F0-9E93-17E27AA13FFC}"/>
              </a:ext>
            </a:extLst>
          </p:cNvPr>
          <p:cNvCxnSpPr/>
          <p:nvPr/>
        </p:nvCxnSpPr>
        <p:spPr>
          <a:xfrm>
            <a:off x="545220" y="4179952"/>
            <a:ext cx="2448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FF27F13-661B-4508-BBC2-B37A090A95F2}"/>
              </a:ext>
            </a:extLst>
          </p:cNvPr>
          <p:cNvSpPr/>
          <p:nvPr/>
        </p:nvSpPr>
        <p:spPr>
          <a:xfrm>
            <a:off x="3960228" y="1632903"/>
            <a:ext cx="3606642" cy="2696222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F692E73-E8A4-4BF8-B504-EE254A1493E7}"/>
              </a:ext>
            </a:extLst>
          </p:cNvPr>
          <p:cNvCxnSpPr/>
          <p:nvPr/>
        </p:nvCxnSpPr>
        <p:spPr>
          <a:xfrm>
            <a:off x="4415100" y="2243141"/>
            <a:ext cx="270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0FFDB7E-1781-49AE-8731-1D32672884BB}"/>
              </a:ext>
            </a:extLst>
          </p:cNvPr>
          <p:cNvSpPr/>
          <p:nvPr/>
        </p:nvSpPr>
        <p:spPr>
          <a:xfrm>
            <a:off x="3960228" y="4808431"/>
            <a:ext cx="3597139" cy="976592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AB20FA53-AB91-405A-9484-75730B28A735}"/>
              </a:ext>
            </a:extLst>
          </p:cNvPr>
          <p:cNvCxnSpPr/>
          <p:nvPr/>
        </p:nvCxnSpPr>
        <p:spPr>
          <a:xfrm>
            <a:off x="4469054" y="5130070"/>
            <a:ext cx="270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3421BB4-56E2-4015-B6A2-77EF4DC1C12C}"/>
              </a:ext>
            </a:extLst>
          </p:cNvPr>
          <p:cNvSpPr/>
          <p:nvPr/>
        </p:nvSpPr>
        <p:spPr>
          <a:xfrm>
            <a:off x="8414247" y="1632903"/>
            <a:ext cx="3065051" cy="2281217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B1824863-B0A3-40BB-BD1E-D04B8C861729}"/>
              </a:ext>
            </a:extLst>
          </p:cNvPr>
          <p:cNvCxnSpPr>
            <a:cxnSpLocks/>
          </p:cNvCxnSpPr>
          <p:nvPr/>
        </p:nvCxnSpPr>
        <p:spPr>
          <a:xfrm>
            <a:off x="8958143" y="2024164"/>
            <a:ext cx="216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0B845A-F863-4018-A03B-984AF39A86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7228" y="4174401"/>
            <a:ext cx="1627676" cy="162564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53DB7F0-935E-4E61-9BFA-6BF06748CFDD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0BA75FA9-FCA1-446A-87E5-FB88A6D6DFAD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C3CC9518-07BE-467E-BBB1-9D239F129D82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497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B268B0-1555-428B-823F-110699179E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3965589"/>
            <a:ext cx="1999738" cy="1997238"/>
          </a:xfrm>
          <a:prstGeom prst="rect">
            <a:avLst/>
          </a:prstGeom>
        </p:spPr>
      </p:pic>
      <p:sp>
        <p:nvSpPr>
          <p:cNvPr id="38" name="Текст 2">
            <a:extLst>
              <a:ext uri="{FF2B5EF4-FFF2-40B4-BE49-F238E27FC236}">
                <a16:creationId xmlns:a16="http://schemas.microsoft.com/office/drawing/2014/main" id="{61505F35-A649-48DF-A953-47A6BDA41EF0}"/>
              </a:ext>
            </a:extLst>
          </p:cNvPr>
          <p:cNvSpPr txBox="1">
            <a:spLocks/>
          </p:cNvSpPr>
          <p:nvPr/>
        </p:nvSpPr>
        <p:spPr>
          <a:xfrm>
            <a:off x="242384" y="16067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И СООРУЖЕНИЯ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8542D-E869-4B32-91D0-983850799A79}"/>
              </a:ext>
            </a:extLst>
          </p:cNvPr>
          <p:cNvSpPr txBox="1"/>
          <p:nvPr/>
        </p:nvSpPr>
        <p:spPr>
          <a:xfrm>
            <a:off x="242384" y="2154626"/>
            <a:ext cx="3171935" cy="15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здания и помещения</a:t>
            </a:r>
          </a:p>
          <a:p>
            <a: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нежилые здания</a:t>
            </a:r>
          </a:p>
          <a:p>
            <a: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</a:p>
          <a:p>
            <a: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улучшение земель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1F4B6E4-1A64-4980-93B4-64951AEF87CC}"/>
              </a:ext>
            </a:extLst>
          </p:cNvPr>
          <p:cNvSpPr/>
          <p:nvPr/>
        </p:nvSpPr>
        <p:spPr>
          <a:xfrm>
            <a:off x="5238315" y="1654485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затрат на строительство </a:t>
            </a:r>
            <a:r>
              <a:rPr lang="ru-RU"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 </a:t>
            </a:r>
            <a:br>
              <a:rPr lang="ru-RU"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EC4A46F-2074-4C6E-9073-FF85D886D70F}"/>
              </a:ext>
            </a:extLst>
          </p:cNvPr>
          <p:cNvSpPr/>
          <p:nvPr/>
        </p:nvSpPr>
        <p:spPr>
          <a:xfrm>
            <a:off x="8331663" y="2861924"/>
            <a:ext cx="3797169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капитальные затраты (проектно-изыскательские работы, затраты по отводу земельных участков под строительство, выплаты земельного налога (аренды)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строительства), включаемых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вводе объекта в эксплуатацию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инвентарную стоимость здания (сооружения)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8CD60F3-1326-4EFE-A9C1-C96AC647189D}"/>
              </a:ext>
            </a:extLst>
          </p:cNvPr>
          <p:cNvSpPr/>
          <p:nvPr/>
        </p:nvSpPr>
        <p:spPr>
          <a:xfrm>
            <a:off x="4308669" y="2795058"/>
            <a:ext cx="2932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Строительно-монтажные работы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0F1238-54AB-4897-B47F-8ED2FA023F60}"/>
              </a:ext>
            </a:extLst>
          </p:cNvPr>
          <p:cNvSpPr/>
          <p:nvPr/>
        </p:nvSpPr>
        <p:spPr>
          <a:xfrm>
            <a:off x="3186043" y="4055380"/>
            <a:ext cx="1708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Включаются: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BE2E695-72F1-492F-877F-F0C41E3B1928}"/>
              </a:ext>
            </a:extLst>
          </p:cNvPr>
          <p:cNvSpPr/>
          <p:nvPr/>
        </p:nvSpPr>
        <p:spPr>
          <a:xfrm>
            <a:off x="3186043" y="4483081"/>
            <a:ext cx="410454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коммуникации внутри здания, необходимые для его эксплуатации (вся система отопления и канализации внутри здания, внутренняя сеть газо-, водопровода, силовой и осветительной электропроводки, телефонной электропроводки, вентиляционные устройства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общесанитарного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назначения, подъемники и лифты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подобные объекты)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8B68DA8-EFC8-40DF-A944-F1D8B451E946}"/>
              </a:ext>
            </a:extLst>
          </p:cNvPr>
          <p:cNvSpPr/>
          <p:nvPr/>
        </p:nvSpPr>
        <p:spPr>
          <a:xfrm>
            <a:off x="7390624" y="4533686"/>
            <a:ext cx="204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включаются: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C6AC9D1-3662-4AE6-A003-0AFB68335828}"/>
              </a:ext>
            </a:extLst>
          </p:cNvPr>
          <p:cNvSpPr/>
          <p:nvPr/>
        </p:nvSpPr>
        <p:spPr>
          <a:xfrm>
            <a:off x="7376607" y="4934767"/>
            <a:ext cx="353552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землю при покупке, изъятии (выкупе) земельных участков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строительства 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68AF6CE7-2863-4422-B411-6621C25D30C1}"/>
              </a:ext>
            </a:extLst>
          </p:cNvPr>
          <p:cNvCxnSpPr>
            <a:cxnSpLocks/>
          </p:cNvCxnSpPr>
          <p:nvPr/>
        </p:nvCxnSpPr>
        <p:spPr>
          <a:xfrm flipH="1">
            <a:off x="5335073" y="2214485"/>
            <a:ext cx="1737288" cy="60504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A22819C4-2698-467F-90BC-8FE3F2B2432F}"/>
              </a:ext>
            </a:extLst>
          </p:cNvPr>
          <p:cNvCxnSpPr>
            <a:cxnSpLocks/>
          </p:cNvCxnSpPr>
          <p:nvPr/>
        </p:nvCxnSpPr>
        <p:spPr>
          <a:xfrm>
            <a:off x="8344596" y="2197606"/>
            <a:ext cx="1441589" cy="68099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авая фигурная скобка 60">
            <a:extLst>
              <a:ext uri="{FF2B5EF4-FFF2-40B4-BE49-F238E27FC236}">
                <a16:creationId xmlns:a16="http://schemas.microsoft.com/office/drawing/2014/main" id="{342FF876-93CC-4879-8CB2-E883F6857E73}"/>
              </a:ext>
            </a:extLst>
          </p:cNvPr>
          <p:cNvSpPr/>
          <p:nvPr/>
        </p:nvSpPr>
        <p:spPr>
          <a:xfrm>
            <a:off x="10593725" y="4552328"/>
            <a:ext cx="248471" cy="1036498"/>
          </a:xfrm>
          <a:prstGeom prst="rightBrace">
            <a:avLst>
              <a:gd name="adj1" fmla="val 59050"/>
              <a:gd name="adj2" fmla="val 52022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E976E-F393-4BA2-91E8-3142427DC548}"/>
              </a:ext>
            </a:extLst>
          </p:cNvPr>
          <p:cNvSpPr txBox="1"/>
          <p:nvPr/>
        </p:nvSpPr>
        <p:spPr>
          <a:xfrm>
            <a:off x="10836635" y="4443894"/>
            <a:ext cx="1449078" cy="109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fontAlgn="ctr">
              <a:lnSpc>
                <a:spcPts val="1300"/>
              </a:lnSpc>
              <a:spcBef>
                <a:spcPts val="0"/>
              </a:spcBef>
              <a:defRPr sz="12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/>
              <a:t>Учитываются </a:t>
            </a:r>
            <a:br>
              <a:rPr lang="ru-RU" sz="1050" dirty="0"/>
            </a:br>
            <a:r>
              <a:rPr lang="ru-RU" sz="1050" dirty="0"/>
              <a:t>в составе инвестиций в непроизведенные  нефинансовые активы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DDE595E-3D28-47F4-A40B-B0E24770E94F}"/>
              </a:ext>
            </a:extLst>
          </p:cNvPr>
          <p:cNvCxnSpPr/>
          <p:nvPr/>
        </p:nvCxnSpPr>
        <p:spPr>
          <a:xfrm flipV="1">
            <a:off x="3263317" y="4424712"/>
            <a:ext cx="1694577" cy="19182"/>
          </a:xfrm>
          <a:prstGeom prst="line">
            <a:avLst/>
          </a:prstGeom>
          <a:ln w="127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18CBF19-96C0-49AF-961D-0C7BC7CE59CC}"/>
              </a:ext>
            </a:extLst>
          </p:cNvPr>
          <p:cNvCxnSpPr/>
          <p:nvPr/>
        </p:nvCxnSpPr>
        <p:spPr>
          <a:xfrm flipV="1">
            <a:off x="7488917" y="4896091"/>
            <a:ext cx="1800000" cy="19182"/>
          </a:xfrm>
          <a:prstGeom prst="line">
            <a:avLst/>
          </a:prstGeom>
          <a:ln w="127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22C2BB6-820C-4CB3-991D-039EBFD0D361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7E00CE5B-2F51-4472-B4D1-A3B382A84BB8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0603263B-75BF-4E3E-96D6-9D7C01A20E65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311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502F5BB-E240-4A18-9C8E-316AB8D52E05}"/>
              </a:ext>
            </a:extLst>
          </p:cNvPr>
          <p:cNvSpPr txBox="1">
            <a:spLocks/>
          </p:cNvSpPr>
          <p:nvPr/>
        </p:nvSpPr>
        <p:spPr>
          <a:xfrm>
            <a:off x="242384" y="15686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И СООРУЖЕНИЯ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7F4C43-BB22-4AF2-9349-D932214EC83F}"/>
              </a:ext>
            </a:extLst>
          </p:cNvPr>
          <p:cNvSpPr txBox="1"/>
          <p:nvPr/>
        </p:nvSpPr>
        <p:spPr>
          <a:xfrm>
            <a:off x="662620" y="197127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/>
            <a: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здания и помещения</a:t>
            </a: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D64563-3640-41FF-915A-F7DDEB20F4DA}"/>
              </a:ext>
            </a:extLst>
          </p:cNvPr>
          <p:cNvSpPr txBox="1"/>
          <p:nvPr/>
        </p:nvSpPr>
        <p:spPr>
          <a:xfrm>
            <a:off x="671009" y="482593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Нежилые здания: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BDBDF-7D3A-46C3-9701-344B8CF4846A}"/>
              </a:ext>
            </a:extLst>
          </p:cNvPr>
          <p:cNvSpPr txBox="1"/>
          <p:nvPr/>
        </p:nvSpPr>
        <p:spPr>
          <a:xfrm>
            <a:off x="6124067" y="191403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Сооружения: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5B61D6-85CD-4248-A884-9C9C5ABA2254}"/>
              </a:ext>
            </a:extLst>
          </p:cNvPr>
          <p:cNvSpPr txBox="1"/>
          <p:nvPr/>
        </p:nvSpPr>
        <p:spPr>
          <a:xfrm>
            <a:off x="6097398" y="4259939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улучшение земель: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3D5668-D81C-4D53-BC8D-D621285D8ACE}"/>
              </a:ext>
            </a:extLst>
          </p:cNvPr>
          <p:cNvSpPr txBox="1"/>
          <p:nvPr/>
        </p:nvSpPr>
        <p:spPr>
          <a:xfrm>
            <a:off x="671009" y="2388775"/>
            <a:ext cx="49545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помещения, здания или части зданий, которые используются полностью или главным образом как места проживания: входящие в жилищный фонд (общего назначения, общежития, спальные корпуса школ-интернатов, детских домов, дома для престарелых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инвалидов), и не входящие в жилищный фонд (дома щитовые, дома садовые, помещения контейнерного типа жилые, вагоны-дома передвижные, помещения, приспособленные под жилье (вагоны и кузова железно-дорожных вагонов, суда и другие подобные объекты)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53E8AA-0FBB-4ACA-B12A-E13BBA5471C3}"/>
              </a:ext>
            </a:extLst>
          </p:cNvPr>
          <p:cNvSpPr txBox="1"/>
          <p:nvPr/>
        </p:nvSpPr>
        <p:spPr>
          <a:xfrm>
            <a:off x="662620" y="5235092"/>
            <a:ext cx="49545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промышленные, сельскохозяйственные, коммерческие, торговые, административные, здания для проведения развлекательных мероприятий, гостиницы, рестораны, школы, больницы, тюрьмы и другие подобные объекты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4CBA8A-44F0-463A-89CD-2BF811B74377}"/>
              </a:ext>
            </a:extLst>
          </p:cNvPr>
          <p:cNvSpPr txBox="1"/>
          <p:nvPr/>
        </p:nvSpPr>
        <p:spPr>
          <a:xfrm>
            <a:off x="6095590" y="2330338"/>
            <a:ext cx="5476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инженерно-строительные объекты, возведенные </a:t>
            </a:r>
            <a:br>
              <a:rPr lang="ru-RU" dirty="0"/>
            </a:br>
            <a:r>
              <a:rPr lang="ru-RU" dirty="0"/>
              <a:t>с помощью строительно-монтажных работ: автострады, автомобильные, железные дороги, взлетно-посадочные полосы аэродромов, стрельбища, полигоны, командные пункты, мосты, эстакады, плотины и другие гидротехнические сооружения, трубопроводы, линии связи, шахты, спортивные сооружения, сооружения для отдыха, памятники и другие подобные объекты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8EAA9E-CC21-4549-ACD7-B4AE2F62BFA2}"/>
              </a:ext>
            </a:extLst>
          </p:cNvPr>
          <p:cNvSpPr txBox="1"/>
          <p:nvPr/>
        </p:nvSpPr>
        <p:spPr>
          <a:xfrm>
            <a:off x="6096000" y="4629320"/>
            <a:ext cx="54759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мелиоративные работы; затраты на проведение культур-технических работ на землях, не требующих осушения; террасирование крутых склонов; капитальные вложения </a:t>
            </a:r>
            <a:br>
              <a:rPr lang="ru-RU" dirty="0"/>
            </a:br>
            <a:r>
              <a:rPr lang="ru-RU" dirty="0"/>
              <a:t>на коренное улучшение земель; расчистку земельных участков, рекультивацию земли, изменение рельефа (планировку территории), расходы, связанные </a:t>
            </a:r>
            <a:br>
              <a:rPr lang="ru-RU" dirty="0"/>
            </a:br>
            <a:r>
              <a:rPr lang="ru-RU" dirty="0"/>
              <a:t>с предотвращением затопления, расходы, связанные </a:t>
            </a:r>
            <a:br>
              <a:rPr lang="ru-RU" dirty="0"/>
            </a:br>
            <a:r>
              <a:rPr lang="ru-RU" dirty="0"/>
              <a:t>с передачей прав собственности на землю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D25C0C5-37B2-4F25-AB36-D2B2B0466E5B}"/>
              </a:ext>
            </a:extLst>
          </p:cNvPr>
          <p:cNvCxnSpPr/>
          <p:nvPr/>
        </p:nvCxnSpPr>
        <p:spPr>
          <a:xfrm>
            <a:off x="5859191" y="1885456"/>
            <a:ext cx="0" cy="4652788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D409AD6-8DFB-4E95-87E7-FAB0444E6DE9}"/>
              </a:ext>
            </a:extLst>
          </p:cNvPr>
          <p:cNvCxnSpPr>
            <a:cxnSpLocks/>
          </p:cNvCxnSpPr>
          <p:nvPr/>
        </p:nvCxnSpPr>
        <p:spPr>
          <a:xfrm rot="5400000">
            <a:off x="3254620" y="2143725"/>
            <a:ext cx="0" cy="5184000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D2B9623-7316-4043-A80F-96CB43DC9020}"/>
              </a:ext>
            </a:extLst>
          </p:cNvPr>
          <p:cNvCxnSpPr>
            <a:cxnSpLocks/>
          </p:cNvCxnSpPr>
          <p:nvPr/>
        </p:nvCxnSpPr>
        <p:spPr>
          <a:xfrm rot="5400000">
            <a:off x="8750165" y="1306115"/>
            <a:ext cx="0" cy="5724000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0F9C043-E55E-4C4B-A98D-698ABB28759C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67E85F69-BCC5-47D8-A453-26D87F8E6B2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4949328-8341-4D34-9D83-E5D508126A86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31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502F5BB-E240-4A18-9C8E-316AB8D52E05}"/>
              </a:ext>
            </a:extLst>
          </p:cNvPr>
          <p:cNvSpPr txBox="1">
            <a:spLocks/>
          </p:cNvSpPr>
          <p:nvPr/>
        </p:nvSpPr>
        <p:spPr>
          <a:xfrm>
            <a:off x="242384" y="15686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ТРАСПОРТНЫЕ СРЕДСТВА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35854AED-D8F8-42AF-8DDD-2F6A1F527D5A}"/>
              </a:ext>
            </a:extLst>
          </p:cNvPr>
          <p:cNvSpPr txBox="1">
            <a:spLocks/>
          </p:cNvSpPr>
          <p:nvPr/>
        </p:nvSpPr>
        <p:spPr>
          <a:xfrm>
            <a:off x="242384" y="2052965"/>
            <a:ext cx="4548691" cy="183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железнодорожный подвижной состав;</a:t>
            </a:r>
          </a:p>
          <a:p>
            <a:r>
              <a:rPr lang="ru-RU" dirty="0"/>
              <a:t>подвижной морской и внутренний водный;</a:t>
            </a:r>
          </a:p>
          <a:p>
            <a:r>
              <a:rPr lang="ru-RU" dirty="0"/>
              <a:t>автомобильный;</a:t>
            </a:r>
          </a:p>
          <a:p>
            <a:r>
              <a:rPr lang="ru-RU" dirty="0"/>
              <a:t>воздушный;</a:t>
            </a:r>
          </a:p>
          <a:p>
            <a:r>
              <a:rPr lang="ru-RU" dirty="0"/>
              <a:t>городской электрический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C76E3-FF66-42DC-B783-D5DFFB0A0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6982" y="4230582"/>
            <a:ext cx="1065454" cy="10654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05D56-04B6-4829-97E4-929A939CAC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5187" y="3544146"/>
            <a:ext cx="857249" cy="8572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E5DE5-B436-4897-B853-8A8904EF93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59733" y="4777363"/>
            <a:ext cx="796379" cy="7963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55D3E5-CDE3-4AB5-B0FD-94CAB538898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733" y="3780179"/>
            <a:ext cx="857249" cy="857249"/>
          </a:xfrm>
          <a:prstGeom prst="rect">
            <a:avLst/>
          </a:prstGeom>
        </p:spPr>
      </p:pic>
      <p:sp>
        <p:nvSpPr>
          <p:cNvPr id="28" name="Текст 2">
            <a:extLst>
              <a:ext uri="{FF2B5EF4-FFF2-40B4-BE49-F238E27FC236}">
                <a16:creationId xmlns:a16="http://schemas.microsoft.com/office/drawing/2014/main" id="{17774600-3F39-427C-AEA1-5F3D5DDAD8B8}"/>
              </a:ext>
            </a:extLst>
          </p:cNvPr>
          <p:cNvSpPr txBox="1">
            <a:spLocks/>
          </p:cNvSpPr>
          <p:nvPr/>
        </p:nvSpPr>
        <p:spPr>
          <a:xfrm>
            <a:off x="5545715" y="1701165"/>
            <a:ext cx="6152175" cy="691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</a:pPr>
            <a:r>
              <a:rPr lang="ru-RU" sz="24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затраты на приобретение транспортных средств:</a:t>
            </a:r>
            <a:endParaRPr lang="ru-RU" sz="24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E36A78B-7D47-48DE-9EB1-8265078603D7}"/>
              </a:ext>
            </a:extLst>
          </p:cNvPr>
          <p:cNvSpPr/>
          <p:nvPr/>
        </p:nvSpPr>
        <p:spPr>
          <a:xfrm>
            <a:off x="5424117" y="3227231"/>
            <a:ext cx="33529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безвозмездно полученных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вышестоящих организаций,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технологической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гуманитарной помощи, за счет средств федеральных целевых программ) транспортных средств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части новых, а также поступивших по импорту), принятых в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бухгалтерском учете в качестве основных средств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B655BCA-7B1A-4D69-886B-7272E7CD4C2D}"/>
              </a:ext>
            </a:extLst>
          </p:cNvPr>
          <p:cNvSpPr/>
          <p:nvPr/>
        </p:nvSpPr>
        <p:spPr>
          <a:xfrm>
            <a:off x="9164502" y="3198406"/>
            <a:ext cx="2567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транспортных средств, полученных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условиях финансового лизинга и учтенных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лизингополучателем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забалансовом счете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59A389-0B94-483E-B948-AF3C82EBDAD6}"/>
              </a:ext>
            </a:extLst>
          </p:cNvPr>
          <p:cNvSpPr txBox="1"/>
          <p:nvPr/>
        </p:nvSpPr>
        <p:spPr>
          <a:xfrm>
            <a:off x="5851749" y="2709441"/>
            <a:ext cx="2497715" cy="3757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Включается также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B98411-D7E4-4478-B1E2-E8C5C86A3E72}"/>
              </a:ext>
            </a:extLst>
          </p:cNvPr>
          <p:cNvSpPr txBox="1"/>
          <p:nvPr/>
        </p:nvSpPr>
        <p:spPr>
          <a:xfrm>
            <a:off x="9310907" y="2709441"/>
            <a:ext cx="2238375" cy="3757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Не включается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0C94401-D64A-4062-AAC0-81F5DAB88AF0}"/>
              </a:ext>
            </a:extLst>
          </p:cNvPr>
          <p:cNvCxnSpPr>
            <a:cxnSpLocks/>
          </p:cNvCxnSpPr>
          <p:nvPr/>
        </p:nvCxnSpPr>
        <p:spPr>
          <a:xfrm>
            <a:off x="5715579" y="3104235"/>
            <a:ext cx="27700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1E3FA5C-2BC7-4167-8F96-B9C134045DFB}"/>
              </a:ext>
            </a:extLst>
          </p:cNvPr>
          <p:cNvCxnSpPr>
            <a:cxnSpLocks/>
          </p:cNvCxnSpPr>
          <p:nvPr/>
        </p:nvCxnSpPr>
        <p:spPr>
          <a:xfrm>
            <a:off x="9045067" y="3104235"/>
            <a:ext cx="27700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15C9A7-FEDE-4877-BCDF-D743EFB61A4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3921" y="5210686"/>
            <a:ext cx="877171" cy="876144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AB94671-91ED-4A09-846F-B8211E0CCEFA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349F1129-5DB9-40CD-930A-1CA8AA53716F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2BE5AF9D-CCCF-42DB-B2EC-049D9B5DBA03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057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1ac0956d-5d1e-4e0e-8e0b-7e407ed0755d" xsi:nil="true"/>
    <_dlc_DocId xmlns="9f0cc1a9-1316-408f-8187-e038d83cb259">UKY7T55Y257D-115-595</_dlc_DocId>
    <_dlc_DocIdUrl xmlns="9f0cc1a9-1316-408f-8187-e038d83cb259">
      <Url>http://intranet/corp/_layouts/DocIdRedir.aspx?ID=UKY7T55Y257D-115-595</Url>
      <Description>UKY7T55Y257D-115-595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2C69D198B107468DA909A9C208E4B3" ma:contentTypeVersion="1" ma:contentTypeDescription="Создание документа." ma:contentTypeScope="" ma:versionID="52936d6d9e7687f36f7468b284909b65">
  <xsd:schema xmlns:xsd="http://www.w3.org/2001/XMLSchema" xmlns:xs="http://www.w3.org/2001/XMLSchema" xmlns:p="http://schemas.microsoft.com/office/2006/metadata/properties" xmlns:ns2="1ac0956d-5d1e-4e0e-8e0b-7e407ed0755d" xmlns:ns3="9f0cc1a9-1316-408f-8187-e038d83cb259" targetNamespace="http://schemas.microsoft.com/office/2006/metadata/properties" ma:root="true" ma:fieldsID="63224044f852814834d3c1076902e5be" ns2:_="" ns3:_="">
    <xsd:import namespace="1ac0956d-5d1e-4e0e-8e0b-7e407ed0755d"/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2:_x041e__x043f__x0438__x0441__x0430__x043d__x0438__x0435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0956d-5d1e-4e0e-8e0b-7e407ed0755d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2" nillable="true" ma:displayName="Описание" ma:internalName="_x041e__x043f__x0438__x0441__x0430__x043d__x0438__x0435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6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E0CFE-15C1-451E-9802-F870983F344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44ADF2C-780F-42EE-BDC6-5AB2930EF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BA933-E1D1-4231-8631-2B343A70B37F}">
  <ds:schemaRefs>
    <ds:schemaRef ds:uri="http://schemas.microsoft.com/office/2006/metadata/properties"/>
    <ds:schemaRef ds:uri="http://schemas.microsoft.com/office/infopath/2007/PartnerControls"/>
    <ds:schemaRef ds:uri="1ac0956d-5d1e-4e0e-8e0b-7e407ed0755d"/>
    <ds:schemaRef ds:uri="9f0cc1a9-1316-408f-8187-e038d83cb259"/>
  </ds:schemaRefs>
</ds:datastoreItem>
</file>

<file path=customXml/itemProps4.xml><?xml version="1.0" encoding="utf-8"?>
<ds:datastoreItem xmlns:ds="http://schemas.openxmlformats.org/officeDocument/2006/customXml" ds:itemID="{259C4C3B-F0D9-4D08-A4FD-A5FA32F6E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0956d-5d1e-4e0e-8e0b-7e407ed0755d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4191</Words>
  <Application>Microsoft Office PowerPoint</Application>
  <PresentationFormat>Широкоэкранный</PresentationFormat>
  <Paragraphs>375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Чернышова Виктория Викторовна</cp:lastModifiedBy>
  <cp:revision>243</cp:revision>
  <cp:lastPrinted>2021-01-28T10:00:51Z</cp:lastPrinted>
  <dcterms:created xsi:type="dcterms:W3CDTF">2020-03-31T09:31:17Z</dcterms:created>
  <dcterms:modified xsi:type="dcterms:W3CDTF">2021-08-23T03:14:06Z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0x010100EF2C69D198B107468DA909A9C208E4B3</vt:lpwstr>
  </property>
  <property fmtid="{D5CDD505-2E9C-101B-9397-08002B2CF9AE}" pid="3" name="_dlc_DocIdItemGuid">
    <vt:lpwstr>48696998-4a35-4ea2-8478-9c0d36d90d25</vt:lpwstr>
  </property>
</Properties>
</file>